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7" r:id="rId2"/>
    <p:sldId id="297" r:id="rId3"/>
    <p:sldId id="298" r:id="rId4"/>
    <p:sldId id="258" r:id="rId5"/>
    <p:sldId id="259" r:id="rId6"/>
    <p:sldId id="260" r:id="rId7"/>
    <p:sldId id="261" r:id="rId8"/>
    <p:sldId id="262" r:id="rId9"/>
    <p:sldId id="299" r:id="rId10"/>
    <p:sldId id="263" r:id="rId11"/>
    <p:sldId id="293" r:id="rId12"/>
    <p:sldId id="265" r:id="rId13"/>
    <p:sldId id="266" r:id="rId14"/>
    <p:sldId id="362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322" r:id="rId27"/>
    <p:sldId id="323" r:id="rId28"/>
    <p:sldId id="279" r:id="rId29"/>
    <p:sldId id="280" r:id="rId30"/>
    <p:sldId id="281" r:id="rId31"/>
    <p:sldId id="282" r:id="rId32"/>
    <p:sldId id="314" r:id="rId33"/>
    <p:sldId id="283" r:id="rId34"/>
    <p:sldId id="284" r:id="rId35"/>
    <p:sldId id="285" r:id="rId36"/>
    <p:sldId id="360" r:id="rId37"/>
    <p:sldId id="361" r:id="rId38"/>
    <p:sldId id="328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63" autoAdjust="0"/>
    <p:restoredTop sz="81890" autoAdjust="0"/>
  </p:normalViewPr>
  <p:slideViewPr>
    <p:cSldViewPr snapToGrid="0">
      <p:cViewPr varScale="1">
        <p:scale>
          <a:sx n="88" d="100"/>
          <a:sy n="88" d="100"/>
        </p:scale>
        <p:origin x="345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KPhol38N3w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jumalnongjang.com/" TargetMode="Externa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vEHEb-6NO8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Jvf4CPJba8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71840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ko-KR" altLang="en-US" b="1" dirty="0"/>
              <a:t>교재 </a:t>
            </a:r>
            <a:r>
              <a:rPr lang="en-US" altLang="ko-KR" b="1" dirty="0" smtClean="0"/>
              <a:t>P. 22</a:t>
            </a:r>
            <a:r>
              <a:rPr lang="ko-KR" altLang="en-US" b="1" dirty="0"/>
              <a:t>의 </a:t>
            </a:r>
            <a:r>
              <a:rPr lang="ko-KR" altLang="en-US" b="1" dirty="0" smtClean="0"/>
              <a:t>연습 문제를 풀어 봅시다</a:t>
            </a:r>
            <a:r>
              <a:rPr lang="en-US" altLang="ko-KR" b="1" dirty="0"/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US" altLang="ko-KR" b="1" dirty="0"/>
              <a:t>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US" altLang="ko-KR" b="1" dirty="0"/>
              <a:t>              </a:t>
            </a:r>
            <a:endParaRPr lang="ko-KR" alt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427383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54743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733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 smtClean="0"/>
              <a:t>P. 23 </a:t>
            </a:r>
            <a:r>
              <a:rPr lang="ko-KR" altLang="en-US" b="1" dirty="0"/>
              <a:t>연습 문제를 </a:t>
            </a:r>
            <a:r>
              <a:rPr lang="ko-KR" altLang="en-US" b="1" dirty="0" smtClean="0"/>
              <a:t>풀어 봅시다</a:t>
            </a:r>
            <a:r>
              <a:rPr lang="en-US" altLang="ko-KR" b="1" dirty="0" smtClean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31605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US" altLang="ko-KR" b="1" dirty="0" smtClean="0"/>
              <a:t>P. 24 </a:t>
            </a:r>
            <a:r>
              <a:rPr lang="ko-KR" altLang="en-US" b="1" dirty="0"/>
              <a:t>듣기 문제를 잘 듣고 </a:t>
            </a:r>
            <a:r>
              <a:rPr lang="ko-KR" altLang="en-US" b="1" dirty="0" smtClean="0"/>
              <a:t>풀어 봅시다</a:t>
            </a:r>
            <a:r>
              <a:rPr lang="en-US" altLang="ko-KR" b="1" dirty="0" smtClean="0"/>
              <a:t>. </a:t>
            </a:r>
            <a:endParaRPr lang="ko-KR" alt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19455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오후</a:t>
            </a:r>
            <a:r>
              <a:rPr lang="en-US" altLang="ko-KR" b="1" dirty="0"/>
              <a:t>, </a:t>
            </a:r>
            <a:r>
              <a:rPr lang="ko-KR" altLang="en-US" b="1" dirty="0"/>
              <a:t>내일</a:t>
            </a:r>
            <a:r>
              <a:rPr lang="en-US" altLang="ko-KR" b="1" dirty="0"/>
              <a:t>, </a:t>
            </a:r>
            <a:r>
              <a:rPr lang="ko-KR" altLang="en-US" b="1" dirty="0"/>
              <a:t>내일 모레</a:t>
            </a:r>
            <a:r>
              <a:rPr lang="en-US" altLang="ko-KR" b="1" dirty="0"/>
              <a:t>, </a:t>
            </a:r>
            <a:r>
              <a:rPr lang="ko-KR" altLang="en-US" b="1" dirty="0"/>
              <a:t>주말</a:t>
            </a:r>
            <a:r>
              <a:rPr lang="en-US" altLang="ko-KR" b="1" dirty="0"/>
              <a:t>, </a:t>
            </a:r>
            <a:r>
              <a:rPr lang="ko-KR" altLang="en-US" b="1" dirty="0"/>
              <a:t>방학 등 미래의 시간을 </a:t>
            </a:r>
            <a:r>
              <a:rPr lang="ko-KR" altLang="en-US" b="1" dirty="0" smtClean="0"/>
              <a:t>제시해 주고 </a:t>
            </a:r>
            <a:r>
              <a:rPr lang="ko-KR" altLang="en-US" b="1" dirty="0"/>
              <a:t>어떤 여가 활동을 하고 싶은지 적도록 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학생들이 자신의 계획을 발표해 볼 수 있도록 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875619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b="1" dirty="0" smtClean="0"/>
              <a:t>P. 25 </a:t>
            </a:r>
            <a:r>
              <a:rPr lang="ko-KR" altLang="en-US" b="1" dirty="0"/>
              <a:t>학생들에게 지문을 돌아가면서 한 문장씩 </a:t>
            </a:r>
            <a:r>
              <a:rPr lang="ko-KR" altLang="en-US" b="1" dirty="0" smtClean="0"/>
              <a:t>읽어 보게 </a:t>
            </a:r>
            <a:r>
              <a:rPr lang="ko-KR" altLang="en-US" b="1" dirty="0"/>
              <a:t>한 뒤 문제를 </a:t>
            </a:r>
            <a:r>
              <a:rPr lang="ko-KR" altLang="en-US" b="1" dirty="0" smtClean="0"/>
              <a:t>풀어 본다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002565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en-US" altLang="ko-KR" b="1" dirty="0" smtClean="0"/>
              <a:t>P. 25 </a:t>
            </a:r>
            <a:r>
              <a:rPr lang="ko-KR" altLang="en-US" b="1" dirty="0" smtClean="0"/>
              <a:t>수업 시간에 </a:t>
            </a:r>
            <a:r>
              <a:rPr lang="ko-KR" altLang="en-US" b="1" dirty="0"/>
              <a:t>하거나 혹은 숙제로 내 봅니다</a:t>
            </a:r>
            <a:r>
              <a:rPr lang="en-US" altLang="ko-KR" b="1" dirty="0"/>
              <a:t>. </a:t>
            </a:r>
            <a:endParaRPr lang="ko-KR" alt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495690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u="none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주말 농장에 관련된 동영상</a:t>
            </a:r>
            <a:endParaRPr lang="en-US" altLang="ko-KR" b="1" u="none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b="1" dirty="0">
                <a:solidFill>
                  <a:srgbClr val="0563C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https://www.youtube.com/watch?v=3KPhol38N3w</a:t>
            </a:r>
            <a:endParaRPr lang="en-US" altLang="ko-KR" b="1" dirty="0">
              <a:solidFill>
                <a:srgbClr val="0563C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b="1" dirty="0">
                <a:hlinkClick r:id="rId4"/>
              </a:rPr>
              <a:t>http://www.jumalnongjang.com</a:t>
            </a:r>
            <a:r>
              <a:rPr lang="en-US" altLang="ko-KR" b="1" dirty="0" smtClean="0">
                <a:hlinkClick r:id="rId4"/>
              </a:rPr>
              <a:t>/</a:t>
            </a:r>
            <a:r>
              <a:rPr lang="en-US" altLang="ko-KR" b="1" dirty="0" smtClean="0"/>
              <a:t> (</a:t>
            </a:r>
            <a:r>
              <a:rPr lang="ko-KR" altLang="en-US" b="1" dirty="0" smtClean="0"/>
              <a:t>한국의 주말 </a:t>
            </a:r>
            <a:r>
              <a:rPr lang="ko-KR" altLang="en-US" b="1" dirty="0"/>
              <a:t>농장에 관련된 사진과 정보 등을 볼 수 있다</a:t>
            </a:r>
            <a:r>
              <a:rPr lang="en-US" altLang="ko-KR" b="1" dirty="0"/>
              <a:t>)</a:t>
            </a:r>
            <a:endParaRPr lang="en-US" altLang="ko-KR" b="1" dirty="0">
              <a:solidFill>
                <a:srgbClr val="0563C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>
                <a:solidFill>
                  <a:srgbClr val="0563C1"/>
                </a:solidFill>
              </a:rPr>
              <a:t>여러분들도 주말 농장이 있다면 무엇을 심고 싶어요</a:t>
            </a:r>
            <a:r>
              <a:rPr lang="en-US" altLang="ko-KR" b="1" dirty="0">
                <a:solidFill>
                  <a:srgbClr val="0563C1"/>
                </a:solidFill>
              </a:rPr>
              <a:t>?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323639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 smtClean="0"/>
              <a:t>P. 12-15</a:t>
            </a:r>
            <a:r>
              <a:rPr lang="ko-KR" altLang="en-US" b="1" dirty="0" smtClean="0"/>
              <a:t> </a:t>
            </a:r>
            <a:r>
              <a:rPr lang="ko-KR" altLang="en-US" b="1" dirty="0"/>
              <a:t>같이 풀어보거나 숙제로 낸다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71759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74867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049709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30449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332965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받아쓰기  </a:t>
            </a:r>
            <a:r>
              <a:rPr lang="en-US" altLang="ko-KR" b="1" dirty="0"/>
              <a:t>1) </a:t>
            </a:r>
            <a:r>
              <a:rPr lang="ko-KR" altLang="en-US" b="1" dirty="0"/>
              <a:t>내일 도서관에서 책을 읽으려고 해요</a:t>
            </a:r>
            <a:r>
              <a:rPr lang="en-US" altLang="ko-KR" b="1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b="1" dirty="0"/>
              <a:t>            </a:t>
            </a:r>
            <a:r>
              <a:rPr lang="en-US" altLang="ko-KR" b="1" dirty="0" smtClean="0"/>
              <a:t>    </a:t>
            </a:r>
            <a:r>
              <a:rPr lang="en-US" altLang="ko-KR" b="1" dirty="0"/>
              <a:t>2) </a:t>
            </a:r>
            <a:r>
              <a:rPr lang="ko-KR" altLang="en-US" b="1" dirty="0"/>
              <a:t>민수보다 토마스가 수영을 잘해요</a:t>
            </a:r>
            <a:r>
              <a:rPr lang="en-US" altLang="ko-KR" b="1" dirty="0"/>
              <a:t>.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842529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1" dirty="0"/>
              <a:t>교사를 위한 노트</a:t>
            </a:r>
            <a:r>
              <a:rPr lang="en-US" altLang="ko-KR" b="1" dirty="0"/>
              <a:t>:</a:t>
            </a:r>
          </a:p>
          <a:p>
            <a:r>
              <a:rPr lang="en-US" altLang="ko-KR" sz="1200" b="1" dirty="0"/>
              <a:t>Lingt.com</a:t>
            </a:r>
            <a:r>
              <a:rPr lang="ko-KR" altLang="en-US" sz="1200" b="1" dirty="0"/>
              <a:t>으로 들어가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하시고 각 반을 만들 수 있습니다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맨 위의 </a:t>
            </a:r>
            <a:r>
              <a:rPr lang="en-US" altLang="ko-KR" sz="1200" b="1" dirty="0"/>
              <a:t>create </a:t>
            </a:r>
            <a:r>
              <a:rPr lang="ko-KR" altLang="en-US" sz="1200" b="1" dirty="0"/>
              <a:t>버튼을 눌러 문제를 만드시고 선생님의 목소리를 녹음하시면 됩니다</a:t>
            </a:r>
            <a:r>
              <a:rPr lang="en-US" altLang="ko-KR" sz="1200" b="1" dirty="0"/>
              <a:t>.</a:t>
            </a:r>
            <a:r>
              <a:rPr lang="ko-KR" altLang="en-US" sz="1200" b="1" dirty="0"/>
              <a:t> 왼쪽의 다양한 기능바를 </a:t>
            </a:r>
            <a:r>
              <a:rPr lang="en-US" altLang="ko-KR" sz="1200" b="1" dirty="0"/>
              <a:t>drag</a:t>
            </a:r>
            <a:r>
              <a:rPr lang="ko-KR" altLang="en-US" sz="1200" b="1" dirty="0"/>
              <a:t>해서 오른쪽 새로 만들 화면으로 가지고 오시면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마이크 사인을 누르시면 선생님 목소리가 녹음되고 그 다음에 학생들이 녹음하도록 </a:t>
            </a:r>
            <a:r>
              <a:rPr lang="en-US" altLang="ko-KR" sz="1200" b="1" dirty="0"/>
              <a:t>Speak </a:t>
            </a:r>
            <a:r>
              <a:rPr lang="ko-KR" altLang="en-US" sz="1200" b="1" dirty="0"/>
              <a:t>버튼을 끌어서 밑에 두면 듣기 말하기 문제도 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영상</a:t>
            </a:r>
            <a:r>
              <a:rPr lang="en-US" altLang="ko-KR" sz="1200" b="1" dirty="0"/>
              <a:t>, </a:t>
            </a:r>
            <a:r>
              <a:rPr lang="ko-KR" altLang="en-US" sz="1200" b="1" dirty="0"/>
              <a:t>그림도 삽입이 가능합니다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그리고 학생들은 따로 </a:t>
            </a:r>
            <a:r>
              <a:rPr lang="en-US" altLang="ko-KR" sz="1200" b="1" dirty="0"/>
              <a:t>sign up</a:t>
            </a:r>
            <a:r>
              <a:rPr lang="ko-KR" altLang="en-US" sz="1200" b="1" dirty="0"/>
              <a:t>을 하지 않아도 선생님께서 </a:t>
            </a:r>
            <a:r>
              <a:rPr lang="ko-KR" altLang="en-US" sz="1200" b="1"/>
              <a:t>링크를 </a:t>
            </a:r>
            <a:r>
              <a:rPr lang="ko-KR" altLang="en-US" sz="1200" b="1" smtClean="0"/>
              <a:t>보내 주시면 </a:t>
            </a:r>
            <a:r>
              <a:rPr lang="ko-KR" altLang="en-US" sz="1200" b="1" dirty="0"/>
              <a:t>들어올 수 있습니다</a:t>
            </a:r>
            <a:r>
              <a:rPr lang="en-US" altLang="ko-KR" sz="1200" b="1" dirty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0274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069089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042141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22324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496103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583971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dirty="0">
                <a:hlinkClick r:id="rId3"/>
              </a:rPr>
              <a:t>https://www.youtube.com/watch?v=_vEHEb-6NO8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아주 작은 것이라도 쌓이고 쌓이면 산처럼 커진다는 뜻이다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768398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729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고조선이 멸망하고 뒤에 나타난 삼국시대 중 먼저 고구려의 </a:t>
            </a:r>
            <a:r>
              <a:rPr lang="ko-KR" altLang="en-US" b="1" dirty="0" smtClean="0"/>
              <a:t>건국 신화를 </a:t>
            </a:r>
            <a:r>
              <a:rPr lang="ko-KR" altLang="en-US" b="1" dirty="0"/>
              <a:t>알아본다</a:t>
            </a:r>
            <a:r>
              <a:rPr lang="en-US" altLang="ko-KR" b="1" dirty="0"/>
              <a:t>. </a:t>
            </a:r>
            <a:r>
              <a:rPr lang="ko-KR" altLang="en-US" b="1" dirty="0"/>
              <a:t>두번째 비디오에서 고구려 </a:t>
            </a:r>
            <a:r>
              <a:rPr lang="ko-KR" altLang="en-US" b="1" dirty="0" smtClean="0"/>
              <a:t>건국 과정까지만 보여 준다</a:t>
            </a:r>
            <a:r>
              <a:rPr lang="en-US" altLang="ko-KR" b="1" dirty="0"/>
              <a:t>. (</a:t>
            </a:r>
            <a:r>
              <a:rPr lang="ko-KR" altLang="en-US" b="1" dirty="0"/>
              <a:t>소서노와 그의 두 아들 비류</a:t>
            </a:r>
            <a:r>
              <a:rPr lang="en-US" altLang="ko-KR" b="1" dirty="0"/>
              <a:t>, </a:t>
            </a:r>
            <a:r>
              <a:rPr lang="ko-KR" altLang="en-US" b="1" dirty="0"/>
              <a:t>온조의 백제 건국 이야기는 </a:t>
            </a:r>
            <a:r>
              <a:rPr lang="ko-KR" altLang="en-US" b="1" dirty="0" smtClean="0"/>
              <a:t>다음 시간에 보여 준다</a:t>
            </a:r>
            <a:r>
              <a:rPr lang="en-US" altLang="ko-KR" b="1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https://youtu.be/yqNbmtBr4c8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https://youtu.be/9OlgG8Qg2z0</a:t>
            </a:r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262389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고구려의 시조 주몽의 </a:t>
            </a:r>
            <a:r>
              <a:rPr lang="ko-KR" altLang="en-US" dirty="0" smtClean="0"/>
              <a:t>역사 동화이다</a:t>
            </a:r>
            <a:r>
              <a:rPr lang="en-US" altLang="ko-KR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 err="1"/>
              <a:t>북토비전자도서관</a:t>
            </a:r>
            <a:r>
              <a:rPr lang="ko-KR" altLang="en-US" dirty="0"/>
              <a:t> </a:t>
            </a:r>
            <a:r>
              <a:rPr lang="en-US" altLang="ko-KR" dirty="0">
                <a:hlinkClick r:id="rId3"/>
              </a:rPr>
              <a:t>https://www.youtube.com/watch?v=HJvf4CPJba8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036556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092099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3446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04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400" b="1" dirty="0"/>
              <a:t>교재 </a:t>
            </a:r>
            <a:r>
              <a:rPr lang="en-US" altLang="ko-KR" sz="1400" b="1" dirty="0" smtClean="0"/>
              <a:t>P. 20</a:t>
            </a:r>
            <a:r>
              <a:rPr lang="ko-KR" altLang="en-US" sz="1400" b="1" dirty="0" smtClean="0"/>
              <a:t>을</a:t>
            </a:r>
            <a:r>
              <a:rPr lang="ko-KR" altLang="en-US" b="1" dirty="0" smtClean="0"/>
              <a:t> </a:t>
            </a:r>
            <a:r>
              <a:rPr lang="ko-KR" altLang="en-US" b="1" dirty="0"/>
              <a:t>펴세요</a:t>
            </a:r>
            <a:r>
              <a:rPr lang="en-US" altLang="ko-KR" b="1" dirty="0"/>
              <a:t>. </a:t>
            </a:r>
            <a:r>
              <a:rPr lang="ko-KR" altLang="en-US" b="1" dirty="0"/>
              <a:t>제목을 큰 소리로 읽어 봅시다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 smtClean="0"/>
              <a:t>그림 속의 여자아이는 </a:t>
            </a:r>
            <a:r>
              <a:rPr lang="ko-KR" altLang="en-US" b="1" dirty="0"/>
              <a:t>무엇을 하고 있나요</a:t>
            </a:r>
            <a:r>
              <a:rPr lang="en-US" altLang="ko-KR" b="1" dirty="0"/>
              <a:t>? </a:t>
            </a:r>
            <a:r>
              <a:rPr lang="ko-KR" altLang="en-US" b="1" dirty="0"/>
              <a:t>여러분들은 남는 시간에 어떤 것을 하는 것을 좋아하나요</a:t>
            </a:r>
            <a:r>
              <a:rPr lang="en-US" altLang="ko-KR" b="1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오늘은 </a:t>
            </a:r>
            <a:r>
              <a:rPr lang="ko-KR" altLang="en-US" b="1" dirty="0" smtClean="0"/>
              <a:t>여러 가지 </a:t>
            </a:r>
            <a:r>
              <a:rPr lang="ko-KR" altLang="en-US" b="1" dirty="0"/>
              <a:t>즐거운 여가 활동들에 대해 알아봅시다</a:t>
            </a:r>
            <a:r>
              <a:rPr lang="en-US" altLang="ko-KR" b="1" dirty="0"/>
              <a:t>. </a:t>
            </a:r>
            <a:endParaRPr lang="ko-KR" altLang="en-US" b="1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909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제이슨과 유나가 주말에 무엇을 할 것인가에 대해서 이야기하고 있어요</a:t>
            </a:r>
            <a:r>
              <a:rPr lang="en-US" altLang="ko-KR" b="1" dirty="0"/>
              <a:t>. </a:t>
            </a:r>
            <a:r>
              <a:rPr lang="ko-KR" altLang="en-US" b="1" dirty="0"/>
              <a:t>잘 들어보고 이야기해 봅시다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학생들을 짝지어 </a:t>
            </a:r>
            <a:r>
              <a:rPr lang="ko-KR" altLang="en-US" b="1" dirty="0" smtClean="0"/>
              <a:t>읽어 보게 </a:t>
            </a:r>
            <a:r>
              <a:rPr lang="ko-KR" altLang="en-US" b="1" dirty="0"/>
              <a:t>할 수도 있다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ko-KR" altLang="en-US" sz="1200" b="1" dirty="0"/>
              <a:t>교재 </a:t>
            </a:r>
            <a:r>
              <a:rPr lang="en-US" altLang="ko-KR" sz="1200" b="1" dirty="0" smtClean="0"/>
              <a:t>P. 21</a:t>
            </a:r>
            <a:r>
              <a:rPr lang="ko-KR" altLang="en-US" sz="1200" b="1" dirty="0"/>
              <a:t>쪽의 단어들을 공부해 봅시다</a:t>
            </a:r>
            <a:r>
              <a:rPr lang="en-US" altLang="ko-KR" sz="1200" b="1" dirty="0"/>
              <a:t>. </a:t>
            </a:r>
            <a:r>
              <a:rPr lang="ko-KR" altLang="en-US" sz="1200" b="1" dirty="0"/>
              <a:t>여러분들은 주말이 되면 어디를 가장 가고 싶어요</a:t>
            </a:r>
            <a:r>
              <a:rPr lang="en-US" altLang="ko-KR" sz="1200" b="1" dirty="0"/>
              <a:t>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r>
              <a:rPr lang="ko-KR" altLang="en-US" sz="1200" b="1" dirty="0"/>
              <a:t>여가 활동과 장소에 관련된 단어들을 </a:t>
            </a:r>
            <a:r>
              <a:rPr lang="ko-KR" altLang="en-US" sz="1200" b="1" dirty="0" smtClean="0"/>
              <a:t>읽어 봅시다</a:t>
            </a:r>
            <a:r>
              <a:rPr lang="en-US" altLang="ko-KR" sz="1200" b="1" dirty="0"/>
              <a:t>. </a:t>
            </a:r>
            <a:endParaRPr lang="ko-KR" altLang="en-US" sz="1200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2414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ko-KR" altLang="en-US" b="1" dirty="0"/>
              <a:t>어간의 받침이 </a:t>
            </a:r>
            <a:r>
              <a:rPr lang="en-US" altLang="ko-KR" b="1" dirty="0"/>
              <a:t>‘</a:t>
            </a:r>
            <a:r>
              <a:rPr lang="ko-KR" altLang="en-US" b="1" dirty="0"/>
              <a:t>ㄹ</a:t>
            </a:r>
            <a:r>
              <a:rPr lang="en-US" altLang="ko-KR" b="1" dirty="0"/>
              <a:t>’</a:t>
            </a:r>
            <a:r>
              <a:rPr lang="ko-KR" altLang="en-US" b="1" dirty="0"/>
              <a:t>일 </a:t>
            </a:r>
            <a:r>
              <a:rPr lang="ko-KR" altLang="en-US" b="1" dirty="0" smtClean="0"/>
              <a:t>경우는 </a:t>
            </a:r>
            <a:r>
              <a:rPr lang="en-US" altLang="ko-KR" b="1" dirty="0" smtClean="0"/>
              <a:t>‘–</a:t>
            </a:r>
            <a:r>
              <a:rPr lang="ko-KR" altLang="en-US" b="1" dirty="0"/>
              <a:t>려고 </a:t>
            </a:r>
            <a:r>
              <a:rPr lang="ko-KR" altLang="en-US" b="1" dirty="0" smtClean="0"/>
              <a:t>하다</a:t>
            </a:r>
            <a:r>
              <a:rPr lang="en-US" altLang="ko-KR" b="1" dirty="0" smtClean="0"/>
              <a:t>’</a:t>
            </a:r>
            <a:r>
              <a:rPr lang="ko-KR" altLang="en-US" b="1" dirty="0" smtClean="0"/>
              <a:t>를 </a:t>
            </a:r>
            <a:r>
              <a:rPr lang="ko-KR" altLang="en-US" b="1" dirty="0"/>
              <a:t>사용</a:t>
            </a:r>
            <a:r>
              <a:rPr lang="en-US" altLang="ko-KR" b="1" dirty="0"/>
              <a:t>!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ko-KR" altLang="en-US" b="1" dirty="0"/>
              <a:t>예</a:t>
            </a:r>
            <a:r>
              <a:rPr lang="en-US" altLang="ko-KR" b="1" dirty="0"/>
              <a:t>) </a:t>
            </a:r>
            <a:r>
              <a:rPr lang="ko-KR" altLang="en-US" b="1" dirty="0"/>
              <a:t>만들다 →  만들려고 하다</a:t>
            </a:r>
            <a:r>
              <a:rPr lang="en-US" altLang="ko-KR" b="1" dirty="0"/>
              <a:t>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ko-KR" b="1" dirty="0"/>
              <a:t>     </a:t>
            </a:r>
            <a:r>
              <a:rPr lang="ko-KR" altLang="en-US" b="1" dirty="0"/>
              <a:t>놀다 → 놀려고 하다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17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16.emf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3KPhol38N3w?feature=oembed" TargetMode="External"/><Relationship Id="rId6" Type="http://schemas.openxmlformats.org/officeDocument/2006/relationships/image" Target="../media/image22.jpe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pwp?x=1jqt&amp;i=2tig8t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lingt.com/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1lb3?x=1jqt&amp;i=2tig8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quizlet.com/_8ccphx?x=1jqt&amp;i=2tig8t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https://www.youtube.com/embed/9OlgG8Qg2z0?feature=oembed" TargetMode="External"/><Relationship Id="rId1" Type="http://schemas.openxmlformats.org/officeDocument/2006/relationships/video" Target="https://www.youtube.com/embed/yqNbmtBr4c8?feature=oembed" TargetMode="Externa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notesSlide" Target="../notesSlides/notesSlide3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HJvf4CPJba8?feature=oembed" TargetMode="External"/><Relationship Id="rId4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HJvf4CPJba8" TargetMode="External"/><Relationship Id="rId3" Type="http://schemas.openxmlformats.org/officeDocument/2006/relationships/hyperlink" Target="https://quizlet.com/_8ccphx?x=1jqt&amp;i=2tig8t" TargetMode="External"/><Relationship Id="rId7" Type="http://schemas.openxmlformats.org/officeDocument/2006/relationships/hyperlink" Target="https://youtu.be/9OlgG8Qg2z0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yqNbmtBr4c8" TargetMode="External"/><Relationship Id="rId5" Type="http://schemas.openxmlformats.org/officeDocument/2006/relationships/hyperlink" Target="https://www.youtube.com/watch?v=3KPhol38N3w" TargetMode="External"/><Relationship Id="rId4" Type="http://schemas.openxmlformats.org/officeDocument/2006/relationships/hyperlink" Target="https://www.youtube.com/watch?v=_vEHEb-6NO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_vEHEb-6NO8?feature=oembed" TargetMode="Externa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_8ccpwp?x=1jqt&amp;i=2tig8t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2-1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D19761BA-72B1-4799-B7F7-EF26EE813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015" y="0"/>
            <a:ext cx="11669970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66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F82EC305-B9AF-46BF-B5FB-1D95DE80B17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596DCB34-84B0-429D-99FD-017DA6F7B1D5}"/>
              </a:ext>
            </a:extLst>
          </p:cNvPr>
          <p:cNvSpPr txBox="1">
            <a:spLocks/>
          </p:cNvSpPr>
          <p:nvPr/>
        </p:nvSpPr>
        <p:spPr>
          <a:xfrm>
            <a:off x="881743" y="43399"/>
            <a:ext cx="10161814" cy="7615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-(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으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)</a:t>
            </a:r>
            <a:r>
              <a:rPr lang="ko-KR" altLang="en-US" sz="3600" kern="0" dirty="0" err="1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려고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 하다</a:t>
            </a:r>
            <a:endParaRPr lang="en-US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xmlns="" id="{F9BDC640-E07C-4F66-AB6D-D71CDB2C49A7}"/>
              </a:ext>
            </a:extLst>
          </p:cNvPr>
          <p:cNvSpPr txBox="1">
            <a:spLocks/>
          </p:cNvSpPr>
          <p:nvPr/>
        </p:nvSpPr>
        <p:spPr>
          <a:xfrm>
            <a:off x="203199" y="804945"/>
            <a:ext cx="11819467" cy="5377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ko-KR" altLang="en-US" dirty="0"/>
              <a:t>어떤 행동을 할 의도나 계획을 </a:t>
            </a:r>
            <a:r>
              <a:rPr lang="ko-KR" altLang="en-US" dirty="0" smtClean="0"/>
              <a:t>표현할 </a:t>
            </a:r>
            <a:r>
              <a:rPr lang="ko-KR" altLang="en-US" dirty="0"/>
              <a:t>때 사용한다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(be going to~)</a:t>
            </a:r>
          </a:p>
          <a:p>
            <a:pPr marL="114300" indent="0">
              <a:lnSpc>
                <a:spcPct val="100000"/>
              </a:lnSpc>
              <a:buNone/>
            </a:pPr>
            <a:r>
              <a:rPr lang="en-US" altLang="ko-KR" sz="3500" kern="0" dirty="0"/>
              <a:t>   </a:t>
            </a:r>
            <a:r>
              <a:rPr lang="en-US" altLang="ko-KR" sz="3600" kern="0" dirty="0">
                <a:latin typeface="+mn-ea"/>
                <a:ea typeface="+mn-ea"/>
              </a:rPr>
              <a:t>V –(</a:t>
            </a:r>
            <a:r>
              <a:rPr lang="ko-KR" altLang="en-US" sz="3600" kern="0" dirty="0">
                <a:latin typeface="+mn-ea"/>
                <a:ea typeface="+mn-ea"/>
              </a:rPr>
              <a:t>으</a:t>
            </a:r>
            <a:r>
              <a:rPr lang="en-US" altLang="ko-KR" sz="3600" kern="0" dirty="0">
                <a:latin typeface="+mn-ea"/>
                <a:ea typeface="+mn-ea"/>
              </a:rPr>
              <a:t>)</a:t>
            </a:r>
            <a:r>
              <a:rPr lang="ko-KR" altLang="en-US" sz="3600" kern="0" dirty="0" err="1">
                <a:latin typeface="+mn-ea"/>
                <a:ea typeface="+mn-ea"/>
              </a:rPr>
              <a:t>려고</a:t>
            </a:r>
            <a:r>
              <a:rPr lang="ko-KR" altLang="en-US" sz="3600" kern="0" dirty="0">
                <a:latin typeface="+mn-ea"/>
                <a:ea typeface="+mn-ea"/>
              </a:rPr>
              <a:t> 하다                               </a:t>
            </a:r>
            <a:endParaRPr lang="en-US" altLang="ko-KR" sz="3600" kern="0" dirty="0">
              <a:latin typeface="+mn-ea"/>
              <a:ea typeface="+mn-ea"/>
            </a:endParaRPr>
          </a:p>
          <a:p>
            <a:pPr marL="114300" indent="0">
              <a:lnSpc>
                <a:spcPct val="200000"/>
              </a:lnSpc>
              <a:buNone/>
            </a:pPr>
            <a:r>
              <a:rPr lang="ko-KR" altLang="en-US" sz="3600" kern="0" dirty="0">
                <a:solidFill>
                  <a:srgbClr val="FF0000"/>
                </a:solidFill>
                <a:latin typeface="+mn-ea"/>
                <a:ea typeface="+mn-ea"/>
              </a:rPr>
              <a:t>받침 </a:t>
            </a:r>
            <a:r>
              <a:rPr lang="en-US" altLang="ko-KR" sz="3600" kern="0" dirty="0">
                <a:solidFill>
                  <a:srgbClr val="FF0000"/>
                </a:solidFill>
                <a:latin typeface="+mn-ea"/>
                <a:ea typeface="+mn-ea"/>
              </a:rPr>
              <a:t>O </a:t>
            </a:r>
            <a:r>
              <a:rPr lang="en-US" altLang="ko-KR" sz="3600" kern="0" dirty="0">
                <a:latin typeface="+mn-ea"/>
                <a:ea typeface="+mn-ea"/>
              </a:rPr>
              <a:t>       </a:t>
            </a:r>
            <a:r>
              <a:rPr lang="ko-KR" altLang="en-US" sz="3600" kern="0" dirty="0">
                <a:solidFill>
                  <a:srgbClr val="FF0000"/>
                </a:solidFill>
                <a:latin typeface="+mn-ea"/>
                <a:ea typeface="+mn-ea"/>
              </a:rPr>
              <a:t>읽다</a:t>
            </a:r>
            <a:r>
              <a:rPr lang="ko-KR" altLang="en-US" sz="3600" kern="0" dirty="0">
                <a:latin typeface="+mn-ea"/>
                <a:ea typeface="+mn-ea"/>
              </a:rPr>
              <a:t>  </a:t>
            </a:r>
            <a:r>
              <a:rPr lang="en-US" altLang="ko-KR" sz="3600" kern="0" dirty="0">
                <a:latin typeface="+mn-ea"/>
                <a:ea typeface="+mn-ea"/>
              </a:rPr>
              <a:t>+  </a:t>
            </a:r>
            <a:r>
              <a:rPr lang="ko-KR" altLang="en-US" sz="3600" kern="0" dirty="0" err="1">
                <a:solidFill>
                  <a:srgbClr val="FF0000"/>
                </a:solidFill>
                <a:latin typeface="+mn-ea"/>
                <a:ea typeface="+mn-ea"/>
              </a:rPr>
              <a:t>으려고</a:t>
            </a:r>
            <a:r>
              <a:rPr lang="ko-KR" altLang="en-US" sz="3600" kern="0" dirty="0">
                <a:latin typeface="+mn-ea"/>
                <a:ea typeface="+mn-ea"/>
              </a:rPr>
              <a:t> 하다  </a:t>
            </a:r>
            <a:r>
              <a:rPr lang="en-US" altLang="ko-KR" sz="3600" kern="0" dirty="0">
                <a:latin typeface="+mn-ea"/>
                <a:ea typeface="+mn-ea"/>
              </a:rPr>
              <a:t>= </a:t>
            </a:r>
            <a:r>
              <a:rPr lang="ko-KR" altLang="en-US" sz="3600" kern="0" dirty="0">
                <a:solidFill>
                  <a:srgbClr val="FF0000"/>
                </a:solidFill>
                <a:latin typeface="+mn-ea"/>
                <a:ea typeface="+mn-ea"/>
              </a:rPr>
              <a:t>읽으려고 </a:t>
            </a:r>
            <a:r>
              <a:rPr lang="ko-KR" altLang="en-US" sz="3600" kern="0" dirty="0">
                <a:solidFill>
                  <a:schemeClr val="bg2"/>
                </a:solidFill>
                <a:latin typeface="+mn-ea"/>
                <a:ea typeface="+mn-ea"/>
              </a:rPr>
              <a:t>하다</a:t>
            </a:r>
            <a:r>
              <a:rPr lang="en-US" altLang="ko-KR" sz="3600" kern="0" dirty="0">
                <a:solidFill>
                  <a:schemeClr val="bg2"/>
                </a:solidFill>
                <a:latin typeface="+mn-ea"/>
                <a:ea typeface="+mn-ea"/>
              </a:rPr>
              <a:t> </a:t>
            </a:r>
            <a:r>
              <a:rPr lang="en-US" altLang="ko-KR" sz="3600" kern="0" dirty="0">
                <a:latin typeface="+mn-ea"/>
                <a:ea typeface="+mn-ea"/>
              </a:rPr>
              <a:t>            </a:t>
            </a:r>
          </a:p>
          <a:p>
            <a:pPr marL="114300" indent="0">
              <a:buNone/>
            </a:pPr>
            <a:endParaRPr lang="en-US" altLang="ko-KR" sz="3600" kern="0" dirty="0">
              <a:solidFill>
                <a:srgbClr val="FF0000"/>
              </a:solidFill>
              <a:latin typeface="+mn-ea"/>
              <a:ea typeface="+mn-ea"/>
            </a:endParaRPr>
          </a:p>
          <a:p>
            <a:pPr marL="114300" indent="0">
              <a:buNone/>
            </a:pPr>
            <a:r>
              <a:rPr lang="ko-KR" altLang="en-US" sz="3600" kern="0" dirty="0">
                <a:solidFill>
                  <a:srgbClr val="00B050"/>
                </a:solidFill>
                <a:latin typeface="+mn-ea"/>
                <a:ea typeface="+mn-ea"/>
              </a:rPr>
              <a:t>받침 </a:t>
            </a:r>
            <a:r>
              <a:rPr lang="en-US" altLang="ko-KR" sz="3600" kern="0" dirty="0">
                <a:solidFill>
                  <a:srgbClr val="00B050"/>
                </a:solidFill>
                <a:latin typeface="+mn-ea"/>
                <a:ea typeface="+mn-ea"/>
              </a:rPr>
              <a:t>X</a:t>
            </a:r>
            <a:r>
              <a:rPr lang="en-US" altLang="ko-KR" sz="3600" kern="0" dirty="0">
                <a:latin typeface="+mn-ea"/>
                <a:ea typeface="+mn-ea"/>
              </a:rPr>
              <a:t>        </a:t>
            </a:r>
            <a:r>
              <a:rPr lang="ko-KR" altLang="en-US" sz="3600" kern="0" dirty="0">
                <a:solidFill>
                  <a:srgbClr val="00B050"/>
                </a:solidFill>
                <a:latin typeface="+mn-ea"/>
                <a:ea typeface="+mn-ea"/>
              </a:rPr>
              <a:t>가</a:t>
            </a:r>
            <a:r>
              <a:rPr lang="ko-KR" altLang="en-US" sz="3600" kern="0" dirty="0">
                <a:solidFill>
                  <a:schemeClr val="tx1"/>
                </a:solidFill>
                <a:latin typeface="+mn-ea"/>
                <a:ea typeface="+mn-ea"/>
              </a:rPr>
              <a:t>다  </a:t>
            </a:r>
            <a:r>
              <a:rPr lang="en-US" altLang="ko-KR" sz="3600" kern="0" dirty="0">
                <a:latin typeface="+mn-ea"/>
                <a:ea typeface="+mn-ea"/>
              </a:rPr>
              <a:t>+ 	</a:t>
            </a:r>
            <a:r>
              <a:rPr lang="ko-KR" altLang="en-US" sz="3600" kern="0" dirty="0" smtClean="0">
                <a:solidFill>
                  <a:schemeClr val="accent6"/>
                </a:solidFill>
                <a:latin typeface="+mn-ea"/>
                <a:ea typeface="+mn-ea"/>
              </a:rPr>
              <a:t>려고</a:t>
            </a:r>
            <a:r>
              <a:rPr lang="ko-KR" altLang="en-US" sz="3600" kern="0" dirty="0" smtClean="0">
                <a:latin typeface="+mn-ea"/>
                <a:ea typeface="+mn-ea"/>
              </a:rPr>
              <a:t> </a:t>
            </a:r>
            <a:r>
              <a:rPr lang="ko-KR" altLang="en-US" sz="3600" kern="0" dirty="0">
                <a:latin typeface="+mn-ea"/>
                <a:ea typeface="+mn-ea"/>
              </a:rPr>
              <a:t>하다      </a:t>
            </a:r>
            <a:r>
              <a:rPr lang="en-US" altLang="ko-KR" sz="3600" kern="0" dirty="0">
                <a:latin typeface="+mn-ea"/>
                <a:ea typeface="+mn-ea"/>
              </a:rPr>
              <a:t>= </a:t>
            </a:r>
            <a:r>
              <a:rPr lang="ko-KR" altLang="en-US" sz="3600" kern="0" dirty="0">
                <a:solidFill>
                  <a:srgbClr val="00B050"/>
                </a:solidFill>
                <a:latin typeface="+mn-ea"/>
                <a:ea typeface="+mn-ea"/>
              </a:rPr>
              <a:t>가려고 </a:t>
            </a:r>
            <a:r>
              <a:rPr lang="ko-KR" altLang="en-US" sz="3600" kern="0" dirty="0">
                <a:solidFill>
                  <a:schemeClr val="bg2"/>
                </a:solidFill>
                <a:latin typeface="+mn-ea"/>
                <a:ea typeface="+mn-ea"/>
              </a:rPr>
              <a:t>하다</a:t>
            </a:r>
            <a:r>
              <a:rPr lang="ko-KR" altLang="en-US" sz="3600" kern="0" dirty="0">
                <a:solidFill>
                  <a:srgbClr val="00B050"/>
                </a:solidFill>
                <a:latin typeface="+mn-ea"/>
                <a:ea typeface="+mn-ea"/>
              </a:rPr>
              <a:t> </a:t>
            </a:r>
            <a:endParaRPr lang="en-US" altLang="ko-KR" sz="3600" kern="0" dirty="0">
              <a:solidFill>
                <a:srgbClr val="00B050"/>
              </a:solidFill>
              <a:latin typeface="+mn-ea"/>
              <a:ea typeface="+mn-ea"/>
            </a:endParaRPr>
          </a:p>
          <a:p>
            <a:pPr marL="114300" indent="0">
              <a:buNone/>
            </a:pPr>
            <a:endParaRPr lang="en-US" altLang="ko-KR" sz="3600" kern="0" dirty="0">
              <a:solidFill>
                <a:srgbClr val="00B050"/>
              </a:solidFill>
              <a:latin typeface="+mn-ea"/>
              <a:ea typeface="+mn-ea"/>
            </a:endParaRPr>
          </a:p>
          <a:p>
            <a:pPr marL="114300" indent="0">
              <a:buNone/>
            </a:pPr>
            <a:r>
              <a:rPr lang="ko-KR" altLang="en-US" sz="3600" kern="0" dirty="0">
                <a:solidFill>
                  <a:schemeClr val="accent1"/>
                </a:solidFill>
                <a:latin typeface="+mn-ea"/>
                <a:ea typeface="+mn-ea"/>
              </a:rPr>
              <a:t>받침 </a:t>
            </a:r>
            <a:r>
              <a:rPr lang="en-US" altLang="ko-KR" sz="3600" kern="0" dirty="0">
                <a:solidFill>
                  <a:schemeClr val="accent1"/>
                </a:solidFill>
                <a:latin typeface="+mn-ea"/>
                <a:ea typeface="+mn-ea"/>
              </a:rPr>
              <a:t>‘</a:t>
            </a:r>
            <a:r>
              <a:rPr lang="ko-KR" altLang="en-US" sz="3600" kern="0" dirty="0">
                <a:solidFill>
                  <a:schemeClr val="accent1"/>
                </a:solidFill>
                <a:latin typeface="+mn-ea"/>
                <a:ea typeface="+mn-ea"/>
              </a:rPr>
              <a:t>ㄹ</a:t>
            </a:r>
            <a:r>
              <a:rPr lang="en-US" altLang="ko-KR" sz="3600" kern="0" dirty="0">
                <a:solidFill>
                  <a:schemeClr val="accent1"/>
                </a:solidFill>
                <a:latin typeface="+mn-ea"/>
                <a:ea typeface="+mn-ea"/>
              </a:rPr>
              <a:t>’    </a:t>
            </a:r>
            <a:r>
              <a:rPr lang="ko-KR" altLang="en-US" sz="3600" kern="0" dirty="0">
                <a:solidFill>
                  <a:srgbClr val="00B050"/>
                </a:solidFill>
                <a:latin typeface="+mn-ea"/>
                <a:ea typeface="+mn-ea"/>
              </a:rPr>
              <a:t> </a:t>
            </a:r>
            <a:r>
              <a:rPr lang="ko-KR" altLang="en-US" sz="3600" kern="0" dirty="0">
                <a:solidFill>
                  <a:schemeClr val="tx1"/>
                </a:solidFill>
                <a:latin typeface="+mn-ea"/>
                <a:ea typeface="+mn-ea"/>
              </a:rPr>
              <a:t>만</a:t>
            </a:r>
            <a:r>
              <a:rPr lang="ko-KR" altLang="en-US" sz="3600" kern="0" dirty="0">
                <a:solidFill>
                  <a:schemeClr val="accent1"/>
                </a:solidFill>
                <a:latin typeface="+mn-ea"/>
                <a:ea typeface="+mn-ea"/>
              </a:rPr>
              <a:t>들</a:t>
            </a:r>
            <a:r>
              <a:rPr lang="ko-KR" altLang="en-US" sz="3600" kern="0" dirty="0">
                <a:solidFill>
                  <a:schemeClr val="tx1"/>
                </a:solidFill>
                <a:latin typeface="+mn-ea"/>
                <a:ea typeface="+mn-ea"/>
              </a:rPr>
              <a:t>다 </a:t>
            </a:r>
            <a:r>
              <a:rPr lang="ko-KR" altLang="en-US" sz="3600" kern="0" dirty="0">
                <a:solidFill>
                  <a:srgbClr val="00B050"/>
                </a:solidFill>
                <a:latin typeface="+mn-ea"/>
                <a:ea typeface="+mn-ea"/>
              </a:rPr>
              <a:t> </a:t>
            </a:r>
            <a:r>
              <a:rPr lang="en-US" altLang="ko-KR" sz="3600" kern="0" dirty="0">
                <a:solidFill>
                  <a:srgbClr val="00B050"/>
                </a:solidFill>
                <a:latin typeface="+mn-ea"/>
                <a:ea typeface="+mn-ea"/>
              </a:rPr>
              <a:t>+ </a:t>
            </a:r>
            <a:r>
              <a:rPr lang="ko-KR" altLang="en-US" sz="3600" kern="0" dirty="0" err="1">
                <a:solidFill>
                  <a:schemeClr val="accent1"/>
                </a:solidFill>
                <a:latin typeface="+mn-ea"/>
                <a:ea typeface="+mn-ea"/>
              </a:rPr>
              <a:t>려고</a:t>
            </a:r>
            <a:r>
              <a:rPr lang="ko-KR" altLang="en-US" sz="3600" kern="0" dirty="0">
                <a:solidFill>
                  <a:srgbClr val="00B050"/>
                </a:solidFill>
                <a:latin typeface="+mn-ea"/>
                <a:ea typeface="+mn-ea"/>
              </a:rPr>
              <a:t> </a:t>
            </a:r>
            <a:r>
              <a:rPr lang="ko-KR" altLang="en-US" sz="3600" kern="0" dirty="0">
                <a:solidFill>
                  <a:schemeClr val="tx1"/>
                </a:solidFill>
                <a:latin typeface="+mn-ea"/>
                <a:ea typeface="+mn-ea"/>
              </a:rPr>
              <a:t>하다</a:t>
            </a:r>
            <a:r>
              <a:rPr lang="ko-KR" altLang="en-US" sz="3600" kern="0" dirty="0">
                <a:solidFill>
                  <a:srgbClr val="00B050"/>
                </a:solidFill>
                <a:latin typeface="+mn-ea"/>
                <a:ea typeface="+mn-ea"/>
              </a:rPr>
              <a:t>    </a:t>
            </a:r>
            <a:r>
              <a:rPr lang="en-US" altLang="ko-KR" sz="3600" kern="0" dirty="0">
                <a:solidFill>
                  <a:srgbClr val="00B050"/>
                </a:solidFill>
                <a:latin typeface="+mn-ea"/>
                <a:ea typeface="+mn-ea"/>
              </a:rPr>
              <a:t>=</a:t>
            </a:r>
            <a:r>
              <a:rPr lang="ko-KR" altLang="en-US" sz="3600" kern="0" dirty="0">
                <a:solidFill>
                  <a:srgbClr val="00B050"/>
                </a:solidFill>
                <a:latin typeface="+mn-ea"/>
                <a:ea typeface="+mn-ea"/>
              </a:rPr>
              <a:t>  </a:t>
            </a:r>
            <a:r>
              <a:rPr lang="ko-KR" altLang="en-US" sz="3600" kern="0" dirty="0">
                <a:solidFill>
                  <a:schemeClr val="tx1"/>
                </a:solidFill>
                <a:latin typeface="+mn-ea"/>
                <a:ea typeface="+mn-ea"/>
              </a:rPr>
              <a:t>만</a:t>
            </a:r>
            <a:r>
              <a:rPr lang="ko-KR" altLang="en-US" sz="3600" kern="0" dirty="0">
                <a:solidFill>
                  <a:schemeClr val="accent1"/>
                </a:solidFill>
                <a:latin typeface="+mn-ea"/>
                <a:ea typeface="+mn-ea"/>
              </a:rPr>
              <a:t>들려고</a:t>
            </a:r>
            <a:r>
              <a:rPr lang="ko-KR" altLang="en-US" sz="3600" kern="0" dirty="0">
                <a:solidFill>
                  <a:srgbClr val="00B050"/>
                </a:solidFill>
                <a:latin typeface="+mn-ea"/>
                <a:ea typeface="+mn-ea"/>
              </a:rPr>
              <a:t> </a:t>
            </a:r>
            <a:r>
              <a:rPr lang="ko-KR" altLang="en-US" sz="3600" kern="0" dirty="0">
                <a:solidFill>
                  <a:schemeClr val="tx1"/>
                </a:solidFill>
                <a:latin typeface="+mn-ea"/>
                <a:ea typeface="+mn-ea"/>
              </a:rPr>
              <a:t>하다</a:t>
            </a:r>
            <a:r>
              <a:rPr lang="ko-KR" altLang="en-US" sz="3600" kern="0" dirty="0">
                <a:solidFill>
                  <a:srgbClr val="00B050"/>
                </a:solidFill>
                <a:latin typeface="+mn-ea"/>
                <a:ea typeface="+mn-ea"/>
              </a:rPr>
              <a:t>            </a:t>
            </a:r>
            <a:endParaRPr lang="en-US" altLang="ko-KR" sz="3600" kern="0" dirty="0">
              <a:solidFill>
                <a:srgbClr val="00B05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7878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85523DB4-C7F0-464D-BB22-1EBD3F929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34" y="-42042"/>
            <a:ext cx="8334531" cy="61943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4CCAAAF-EF3D-46F1-B96C-78B2C0956B82}"/>
              </a:ext>
            </a:extLst>
          </p:cNvPr>
          <p:cNvSpPr txBox="1"/>
          <p:nvPr/>
        </p:nvSpPr>
        <p:spPr>
          <a:xfrm>
            <a:off x="5126636" y="3295680"/>
            <a:ext cx="3852472" cy="374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FF0000"/>
                </a:solidFill>
              </a:rPr>
              <a:t>피아노를 치려고 해요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07271F5-7495-4AE4-97BC-240AF7B22F43}"/>
              </a:ext>
            </a:extLst>
          </p:cNvPr>
          <p:cNvSpPr txBox="1"/>
          <p:nvPr/>
        </p:nvSpPr>
        <p:spPr>
          <a:xfrm>
            <a:off x="5150068" y="4453628"/>
            <a:ext cx="3619177" cy="374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김밥을 먹으려고 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E65DA52-47A8-4D95-884E-C24A89290C74}"/>
              </a:ext>
            </a:extLst>
          </p:cNvPr>
          <p:cNvSpPr txBox="1"/>
          <p:nvPr/>
        </p:nvSpPr>
        <p:spPr>
          <a:xfrm>
            <a:off x="5126636" y="5591331"/>
            <a:ext cx="3642610" cy="374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우유를 사려고 해요</a:t>
            </a:r>
          </a:p>
        </p:txBody>
      </p:sp>
    </p:spTree>
    <p:extLst>
      <p:ext uri="{BB962C8B-B14F-4D97-AF65-F5344CB8AC3E}">
        <p14:creationId xmlns:p14="http://schemas.microsoft.com/office/powerpoint/2010/main" val="140084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014D9010-B558-42FF-830F-9345564CF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910" y="194872"/>
            <a:ext cx="11842180" cy="598807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152602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F82EC305-B9AF-46BF-B5FB-1D95DE80B17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제목 1">
            <a:extLst>
              <a:ext uri="{FF2B5EF4-FFF2-40B4-BE49-F238E27FC236}">
                <a16:creationId xmlns:a16="http://schemas.microsoft.com/office/drawing/2014/main" xmlns="" id="{596DCB34-84B0-429D-99FD-017DA6F7B1D5}"/>
              </a:ext>
            </a:extLst>
          </p:cNvPr>
          <p:cNvSpPr txBox="1">
            <a:spLocks/>
          </p:cNvSpPr>
          <p:nvPr/>
        </p:nvSpPr>
        <p:spPr>
          <a:xfrm>
            <a:off x="881743" y="43399"/>
            <a:ext cx="10161814" cy="76154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문법 표현 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en-US" altLang="ko-KR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-</a:t>
            </a:r>
            <a:r>
              <a:rPr lang="ko-KR" altLang="en-US" sz="36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  <a:cs typeface="Arial" panose="020B0604020202020204" pitchFamily="34" charset="0"/>
              </a:rPr>
              <a:t>보다</a:t>
            </a:r>
            <a:endParaRPr lang="en-US" sz="3600" kern="0" dirty="0">
              <a:effectLst>
                <a:outerShdw blurRad="50800" dist="50800" dir="5400000" algn="ctr" rotWithShape="0">
                  <a:schemeClr val="accent1"/>
                </a:outerShdw>
              </a:effectLst>
              <a:latin typeface="+mj-ea"/>
              <a:ea typeface="+mj-ea"/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xmlns="" id="{F9BDC640-E07C-4F66-AB6D-D71CDB2C49A7}"/>
              </a:ext>
            </a:extLst>
          </p:cNvPr>
          <p:cNvSpPr txBox="1">
            <a:spLocks/>
          </p:cNvSpPr>
          <p:nvPr/>
        </p:nvSpPr>
        <p:spPr>
          <a:xfrm>
            <a:off x="0" y="804945"/>
            <a:ext cx="12191999" cy="5377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ko-KR" altLang="en-US" dirty="0">
                <a:latin typeface="+mn-ea"/>
                <a:ea typeface="+mn-ea"/>
              </a:rPr>
              <a:t>명사와 결합해서 </a:t>
            </a:r>
            <a:r>
              <a:rPr lang="ko-KR" altLang="en-US" dirty="0" smtClean="0">
                <a:latin typeface="+mn-ea"/>
                <a:ea typeface="+mn-ea"/>
              </a:rPr>
              <a:t>두 </a:t>
            </a:r>
            <a:r>
              <a:rPr lang="ko-KR" altLang="en-US" dirty="0">
                <a:latin typeface="+mn-ea"/>
                <a:ea typeface="+mn-ea"/>
              </a:rPr>
              <a:t>가지 이상의 것을 비교할 때</a:t>
            </a:r>
            <a:r>
              <a:rPr lang="en-US" altLang="ko-KR" dirty="0">
                <a:latin typeface="+mn-ea"/>
                <a:ea typeface="+mn-ea"/>
              </a:rPr>
              <a:t>, </a:t>
            </a:r>
            <a:r>
              <a:rPr lang="en-US" altLang="ko-KR" dirty="0" smtClean="0">
                <a:latin typeface="+mn-ea"/>
                <a:ea typeface="+mn-ea"/>
              </a:rPr>
              <a:t>‘-</a:t>
            </a:r>
            <a:r>
              <a:rPr lang="ko-KR" altLang="en-US" dirty="0" smtClean="0">
                <a:latin typeface="+mn-ea"/>
                <a:ea typeface="+mn-ea"/>
              </a:rPr>
              <a:t>보다’ 앞에 </a:t>
            </a:r>
            <a:r>
              <a:rPr lang="ko-KR" altLang="en-US" dirty="0">
                <a:latin typeface="+mn-ea"/>
                <a:ea typeface="+mn-ea"/>
              </a:rPr>
              <a:t>있는 명사가 비교의 기준이 됨을 나타낸다</a:t>
            </a:r>
            <a:r>
              <a:rPr lang="en-US" altLang="ko-KR" dirty="0"/>
              <a:t>.  </a:t>
            </a:r>
            <a:r>
              <a:rPr lang="ko-KR" altLang="en-US" dirty="0"/>
              <a:t>받침 유무에 상관없이 명사에 </a:t>
            </a:r>
            <a:r>
              <a:rPr lang="en-US" altLang="ko-KR" dirty="0"/>
              <a:t>‘–</a:t>
            </a:r>
            <a:r>
              <a:rPr lang="ko-KR" altLang="en-US" dirty="0"/>
              <a:t>보다</a:t>
            </a:r>
            <a:r>
              <a:rPr lang="en-US" altLang="ko-KR" dirty="0"/>
              <a:t>’</a:t>
            </a:r>
            <a:r>
              <a:rPr lang="ko-KR" altLang="en-US" dirty="0"/>
              <a:t>를 붙이면 된다</a:t>
            </a:r>
            <a:r>
              <a:rPr lang="en-US" altLang="ko-KR" dirty="0"/>
              <a:t>. 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ko-KR" altLang="en-US" kern="0" dirty="0"/>
              <a:t>          </a:t>
            </a:r>
            <a:r>
              <a:rPr lang="en-US" altLang="ko-KR" kern="0" dirty="0"/>
              <a:t>N</a:t>
            </a:r>
            <a:r>
              <a:rPr lang="ko-KR" altLang="en-US" kern="0" dirty="0"/>
              <a:t>보다  </a:t>
            </a:r>
            <a:r>
              <a:rPr lang="en-US" altLang="ko-KR" kern="0" dirty="0"/>
              <a:t>(better/more</a:t>
            </a:r>
            <a:r>
              <a:rPr lang="ko-KR" altLang="en-US" kern="0" dirty="0"/>
              <a:t> </a:t>
            </a:r>
            <a:r>
              <a:rPr lang="en-US" altLang="ko-KR" kern="0" dirty="0"/>
              <a:t>than</a:t>
            </a:r>
            <a:r>
              <a:rPr lang="ko-KR" altLang="en-US" kern="0" dirty="0"/>
              <a:t> </a:t>
            </a:r>
            <a:r>
              <a:rPr lang="en-US" altLang="ko-KR" kern="0" dirty="0"/>
              <a:t>N)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ko-KR" altLang="en-US" kern="0" dirty="0"/>
              <a:t>예</a:t>
            </a:r>
            <a:r>
              <a:rPr lang="en-US" altLang="ko-KR" kern="0" dirty="0"/>
              <a:t>) </a:t>
            </a:r>
            <a:r>
              <a:rPr lang="ko-KR" altLang="en-US" kern="0" dirty="0"/>
              <a:t>나는 </a:t>
            </a:r>
            <a:r>
              <a:rPr lang="ko-KR" altLang="en-US" u="sng" kern="0" dirty="0">
                <a:solidFill>
                  <a:srgbClr val="FF0000"/>
                </a:solidFill>
              </a:rPr>
              <a:t>밥보다</a:t>
            </a:r>
            <a:r>
              <a:rPr lang="ko-KR" altLang="en-US" kern="0" dirty="0"/>
              <a:t> 빵을 좋아해요</a:t>
            </a:r>
            <a:r>
              <a:rPr lang="en-US" altLang="ko-KR" kern="0" dirty="0"/>
              <a:t>. </a:t>
            </a:r>
            <a:r>
              <a:rPr lang="ko-KR" altLang="en-US" kern="0" dirty="0"/>
              <a:t> </a:t>
            </a:r>
            <a:r>
              <a:rPr lang="en-US" altLang="ko-KR" kern="0" dirty="0"/>
              <a:t>(I like bread </a:t>
            </a:r>
            <a:r>
              <a:rPr lang="en-US" altLang="ko-KR" u="sng" kern="0" dirty="0">
                <a:solidFill>
                  <a:srgbClr val="FF0000"/>
                </a:solidFill>
              </a:rPr>
              <a:t>better than rice.</a:t>
            </a:r>
            <a:r>
              <a:rPr lang="en-US" altLang="ko-KR" kern="0" dirty="0"/>
              <a:t>)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en-US" altLang="ko-KR" kern="0" dirty="0"/>
              <a:t>      </a:t>
            </a:r>
            <a:r>
              <a:rPr lang="ko-KR" altLang="en-US" kern="0" dirty="0"/>
              <a:t>나는 </a:t>
            </a:r>
            <a:r>
              <a:rPr lang="ko-KR" altLang="en-US" u="sng" kern="0" dirty="0">
                <a:solidFill>
                  <a:srgbClr val="FF0000"/>
                </a:solidFill>
              </a:rPr>
              <a:t>쿠키보다</a:t>
            </a:r>
            <a:r>
              <a:rPr lang="ko-KR" altLang="en-US" kern="0" dirty="0"/>
              <a:t> 떡을 좋아해요</a:t>
            </a:r>
            <a:r>
              <a:rPr lang="en-US" altLang="ko-KR" kern="0" dirty="0"/>
              <a:t>. (I</a:t>
            </a:r>
            <a:r>
              <a:rPr lang="ko-KR" altLang="en-US" kern="0" dirty="0"/>
              <a:t> </a:t>
            </a:r>
            <a:r>
              <a:rPr lang="en-US" altLang="ko-KR" kern="0" dirty="0"/>
              <a:t>like</a:t>
            </a:r>
            <a:r>
              <a:rPr lang="ko-KR" altLang="en-US" kern="0" dirty="0"/>
              <a:t> </a:t>
            </a:r>
            <a:r>
              <a:rPr lang="en-US" altLang="ko-KR" kern="0" dirty="0"/>
              <a:t>rice</a:t>
            </a:r>
            <a:r>
              <a:rPr lang="ko-KR" altLang="en-US" kern="0" dirty="0"/>
              <a:t> </a:t>
            </a:r>
            <a:r>
              <a:rPr lang="en-US" altLang="ko-KR" kern="0" dirty="0"/>
              <a:t>cake </a:t>
            </a:r>
            <a:r>
              <a:rPr lang="en-US" altLang="ko-KR" u="sng" kern="0" dirty="0">
                <a:solidFill>
                  <a:srgbClr val="FF0000"/>
                </a:solidFill>
              </a:rPr>
              <a:t>better than a cookie.</a:t>
            </a:r>
            <a:r>
              <a:rPr lang="en-US" altLang="ko-KR" kern="0" dirty="0"/>
              <a:t>)</a:t>
            </a:r>
          </a:p>
          <a:p>
            <a:pPr marL="114300" indent="0">
              <a:lnSpc>
                <a:spcPct val="160000"/>
              </a:lnSpc>
              <a:buNone/>
            </a:pPr>
            <a:r>
              <a:rPr lang="ko-KR" altLang="en-US" kern="0" dirty="0"/>
              <a:t>      나는 </a:t>
            </a:r>
            <a:r>
              <a:rPr lang="ko-KR" altLang="en-US" u="sng" kern="0" dirty="0">
                <a:solidFill>
                  <a:srgbClr val="FF0000"/>
                </a:solidFill>
              </a:rPr>
              <a:t>겨울보다</a:t>
            </a:r>
            <a:r>
              <a:rPr lang="ko-KR" altLang="en-US" kern="0" dirty="0"/>
              <a:t> 여름이 좋아요</a:t>
            </a:r>
            <a:r>
              <a:rPr lang="en-US" altLang="ko-KR" kern="0" dirty="0"/>
              <a:t>. ( I</a:t>
            </a:r>
            <a:r>
              <a:rPr lang="ko-KR" altLang="en-US" kern="0" dirty="0"/>
              <a:t> </a:t>
            </a:r>
            <a:r>
              <a:rPr lang="en-US" altLang="ko-KR" kern="0" dirty="0"/>
              <a:t>like</a:t>
            </a:r>
            <a:r>
              <a:rPr lang="ko-KR" altLang="en-US" kern="0" dirty="0"/>
              <a:t> </a:t>
            </a:r>
            <a:r>
              <a:rPr lang="en-US" altLang="ko-KR" kern="0" dirty="0"/>
              <a:t>summer </a:t>
            </a:r>
            <a:r>
              <a:rPr lang="en-US" altLang="ko-KR" u="sng" kern="0" dirty="0">
                <a:solidFill>
                  <a:srgbClr val="FF0000"/>
                </a:solidFill>
              </a:rPr>
              <a:t>more than winter.</a:t>
            </a:r>
            <a:r>
              <a:rPr lang="en-US" altLang="ko-KR" kern="0" dirty="0"/>
              <a:t>)</a:t>
            </a:r>
            <a:r>
              <a:rPr lang="ko-KR" altLang="en-US" kern="0" dirty="0"/>
              <a:t>                </a:t>
            </a:r>
            <a:endParaRPr lang="en-US" altLang="ko-KR" kern="0" dirty="0"/>
          </a:p>
        </p:txBody>
      </p:sp>
    </p:spTree>
    <p:extLst>
      <p:ext uri="{BB962C8B-B14F-4D97-AF65-F5344CB8AC3E}">
        <p14:creationId xmlns:p14="http://schemas.microsoft.com/office/powerpoint/2010/main" val="96800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FCD6A624-8923-48D2-8ABE-89465610C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4949" y="-12547"/>
            <a:ext cx="7842101" cy="61954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DF595EA-F23E-4694-8302-DBE7824E527B}"/>
              </a:ext>
            </a:extLst>
          </p:cNvPr>
          <p:cNvSpPr txBox="1"/>
          <p:nvPr/>
        </p:nvSpPr>
        <p:spPr>
          <a:xfrm>
            <a:off x="5336500" y="3072983"/>
            <a:ext cx="3717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도서관보다 영화관에 더 자주 가요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A4E8A56-2898-470A-B72F-3A2F928D2A3B}"/>
              </a:ext>
            </a:extLst>
          </p:cNvPr>
          <p:cNvSpPr txBox="1"/>
          <p:nvPr/>
        </p:nvSpPr>
        <p:spPr>
          <a:xfrm>
            <a:off x="5351490" y="4317167"/>
            <a:ext cx="3717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빵보다 밥을 더 좋아해요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7D7D2E5-7AB4-48D3-B4F1-8798DDB6A0D8}"/>
              </a:ext>
            </a:extLst>
          </p:cNvPr>
          <p:cNvSpPr txBox="1"/>
          <p:nvPr/>
        </p:nvSpPr>
        <p:spPr>
          <a:xfrm>
            <a:off x="5378370" y="5531370"/>
            <a:ext cx="3567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농구보다 야구가 더 재미있어요</a:t>
            </a:r>
          </a:p>
        </p:txBody>
      </p:sp>
    </p:spTree>
    <p:extLst>
      <p:ext uri="{BB962C8B-B14F-4D97-AF65-F5344CB8AC3E}">
        <p14:creationId xmlns:p14="http://schemas.microsoft.com/office/powerpoint/2010/main" val="97917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88378C4D-37EB-42E3-A09B-92B656CCDF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339" y="-2837"/>
            <a:ext cx="9385322" cy="6185780"/>
          </a:xfrm>
          <a:prstGeom prst="rect">
            <a:avLst/>
          </a:prstGeom>
        </p:spPr>
      </p:pic>
      <p:pic>
        <p:nvPicPr>
          <p:cNvPr id="3" name="Track 005">
            <a:hlinkClick r:id="" action="ppaction://media"/>
            <a:extLst>
              <a:ext uri="{FF2B5EF4-FFF2-40B4-BE49-F238E27FC236}">
                <a16:creationId xmlns:a16="http://schemas.microsoft.com/office/drawing/2014/main" xmlns="" id="{5AEE1CA7-B6B4-452F-AA3B-23E5B208DF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72105" y="849393"/>
            <a:ext cx="1036450" cy="1036450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4" name="타원 3">
            <a:extLst>
              <a:ext uri="{FF2B5EF4-FFF2-40B4-BE49-F238E27FC236}">
                <a16:creationId xmlns:a16="http://schemas.microsoft.com/office/drawing/2014/main" xmlns="" id="{607DA459-B024-430A-9DA6-3FB049B37B9F}"/>
              </a:ext>
            </a:extLst>
          </p:cNvPr>
          <p:cNvSpPr/>
          <p:nvPr/>
        </p:nvSpPr>
        <p:spPr>
          <a:xfrm>
            <a:off x="2411476" y="2577178"/>
            <a:ext cx="309714" cy="32153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79954F0-C3E2-451B-8ABB-59A929CF1173}"/>
              </a:ext>
            </a:extLst>
          </p:cNvPr>
          <p:cNvSpPr txBox="1"/>
          <p:nvPr/>
        </p:nvSpPr>
        <p:spPr>
          <a:xfrm>
            <a:off x="6595672" y="3702570"/>
            <a:ext cx="419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X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1678AF7-378D-4855-A487-19AB71E780FC}"/>
              </a:ext>
            </a:extLst>
          </p:cNvPr>
          <p:cNvSpPr txBox="1"/>
          <p:nvPr/>
        </p:nvSpPr>
        <p:spPr>
          <a:xfrm>
            <a:off x="6595672" y="4132660"/>
            <a:ext cx="419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O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087556D-71F5-403B-8241-CC90CE6A8283}"/>
              </a:ext>
            </a:extLst>
          </p:cNvPr>
          <p:cNvSpPr txBox="1"/>
          <p:nvPr/>
        </p:nvSpPr>
        <p:spPr>
          <a:xfrm>
            <a:off x="6595672" y="4577740"/>
            <a:ext cx="419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FF0000"/>
                </a:solidFill>
              </a:rPr>
              <a:t>O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80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433D41B8-73FE-4DC5-A2FE-1CCEDF7636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0007" y="0"/>
            <a:ext cx="9611986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93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3335CEC7-B479-4E3F-9DC8-5D66BCDEEE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146"/>
          <a:stretch/>
        </p:blipFill>
        <p:spPr>
          <a:xfrm>
            <a:off x="1651154" y="-42042"/>
            <a:ext cx="8737030" cy="615045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92641A6-577C-4B26-A5C7-F6D50CFDCDFB}"/>
              </a:ext>
            </a:extLst>
          </p:cNvPr>
          <p:cNvSpPr txBox="1"/>
          <p:nvPr/>
        </p:nvSpPr>
        <p:spPr>
          <a:xfrm>
            <a:off x="5276538" y="3942413"/>
            <a:ext cx="4227226" cy="37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한국에 가려고 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6A49348-4967-44D5-A2DD-CFEC1BD39A38}"/>
              </a:ext>
            </a:extLst>
          </p:cNvPr>
          <p:cNvSpPr txBox="1"/>
          <p:nvPr/>
        </p:nvSpPr>
        <p:spPr>
          <a:xfrm>
            <a:off x="5267071" y="4385220"/>
            <a:ext cx="55284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 smtClean="0">
                <a:solidFill>
                  <a:srgbClr val="FF0000"/>
                </a:solidFill>
              </a:rPr>
              <a:t>한라산에 가려고 해요</a:t>
            </a:r>
            <a:r>
              <a:rPr lang="en-US" altLang="ko-KR" sz="1400" dirty="0" smtClean="0">
                <a:solidFill>
                  <a:srgbClr val="FF0000"/>
                </a:solidFill>
              </a:rPr>
              <a:t>.</a:t>
            </a:r>
            <a:r>
              <a:rPr lang="ko-KR" altLang="en-US" sz="1400" dirty="0">
                <a:solidFill>
                  <a:srgbClr val="FF0000"/>
                </a:solidFill>
              </a:rPr>
              <a:t> </a:t>
            </a:r>
            <a:r>
              <a:rPr lang="ko-KR" altLang="en-US" sz="1400" dirty="0" smtClean="0">
                <a:solidFill>
                  <a:srgbClr val="FF0000"/>
                </a:solidFill>
              </a:rPr>
              <a:t>또 바다도 </a:t>
            </a:r>
            <a:r>
              <a:rPr lang="ko-KR" altLang="en-US" sz="1400" dirty="0">
                <a:solidFill>
                  <a:srgbClr val="FF0000"/>
                </a:solidFill>
              </a:rPr>
              <a:t>구경하고 사진도 찍을 거예요</a:t>
            </a:r>
            <a:r>
              <a:rPr lang="en-US" altLang="ko-KR" sz="1400" dirty="0">
                <a:solidFill>
                  <a:srgbClr val="FF0000"/>
                </a:solidFill>
              </a:rPr>
              <a:t>.</a:t>
            </a:r>
            <a:endParaRPr lang="ko-KR" altLang="en-US" sz="14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4AD7B02-276C-45AF-9289-38892AD966B4}"/>
              </a:ext>
            </a:extLst>
          </p:cNvPr>
          <p:cNvSpPr txBox="1"/>
          <p:nvPr/>
        </p:nvSpPr>
        <p:spPr>
          <a:xfrm>
            <a:off x="5267071" y="4776439"/>
            <a:ext cx="40923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불국사와 박물관이 있어요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971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F21151D8-E1E1-4F8F-8B7D-7873A954B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15" y="0"/>
            <a:ext cx="11160036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44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9BFC8031-1615-49B7-A3FE-CAD7351D5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086679"/>
            <a:ext cx="10515600" cy="540619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ko-KR" altLang="en-US" dirty="0"/>
              <a:t>      </a:t>
            </a:r>
            <a:r>
              <a:rPr lang="ko-KR" altLang="en-US" sz="3400" dirty="0"/>
              <a:t>선생님들의  편의를 위해 교재 자료 업로드와 여러 </a:t>
            </a:r>
            <a:r>
              <a:rPr lang="ko-KR" altLang="en-US" sz="3400" dirty="0" smtClean="0"/>
              <a:t>활동들을 제시하기 </a:t>
            </a:r>
            <a:r>
              <a:rPr lang="ko-KR" altLang="en-US" sz="3400" dirty="0"/>
              <a:t>위해 노력했습니다</a:t>
            </a:r>
            <a:r>
              <a:rPr lang="en-US" altLang="ko-KR" sz="3400" dirty="0"/>
              <a:t>. </a:t>
            </a:r>
            <a:r>
              <a:rPr lang="ko-KR" altLang="en-US" sz="3400" dirty="0"/>
              <a:t>필요하신 부분만 발췌해서 </a:t>
            </a:r>
            <a:r>
              <a:rPr lang="ko-KR" altLang="en-US" sz="3400" dirty="0" smtClean="0"/>
              <a:t>사용하셔도 </a:t>
            </a:r>
            <a:r>
              <a:rPr lang="ko-KR" altLang="en-US" sz="3400" dirty="0"/>
              <a:t>되고</a:t>
            </a:r>
            <a:r>
              <a:rPr lang="en-US" altLang="ko-KR" sz="3400" dirty="0"/>
              <a:t>, </a:t>
            </a:r>
            <a:r>
              <a:rPr lang="ko-KR" altLang="en-US" sz="3400" dirty="0"/>
              <a:t>각 교실에 맞게 추가</a:t>
            </a:r>
            <a:r>
              <a:rPr lang="en-US" altLang="ko-KR" sz="3400" dirty="0"/>
              <a:t>/</a:t>
            </a:r>
            <a:r>
              <a:rPr lang="ko-KR" altLang="en-US" sz="3400" dirty="0"/>
              <a:t>편집</a:t>
            </a:r>
            <a:r>
              <a:rPr lang="en-US" altLang="ko-KR" sz="3400" dirty="0"/>
              <a:t>/</a:t>
            </a:r>
            <a:r>
              <a:rPr lang="ko-KR" altLang="en-US" sz="3400" dirty="0"/>
              <a:t>삭제 가능합니다</a:t>
            </a:r>
            <a:r>
              <a:rPr lang="en-US" altLang="ko-KR" sz="3400" dirty="0"/>
              <a:t>.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3400" dirty="0"/>
              <a:t>  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3400" dirty="0"/>
              <a:t>      zoom</a:t>
            </a:r>
            <a:r>
              <a:rPr lang="ko-KR" altLang="en-US" sz="3400" dirty="0"/>
              <a:t>이나 </a:t>
            </a:r>
            <a:r>
              <a:rPr lang="ko-KR" altLang="en-US" sz="3400" dirty="0" smtClean="0"/>
              <a:t>화상 </a:t>
            </a:r>
            <a:r>
              <a:rPr lang="en-US" altLang="ko-KR" sz="3400" dirty="0" smtClean="0"/>
              <a:t>app</a:t>
            </a:r>
            <a:r>
              <a:rPr lang="ko-KR" altLang="en-US" sz="3400" dirty="0"/>
              <a:t>을 통해 수업을 하시는 선생님들께서도 </a:t>
            </a:r>
            <a:r>
              <a:rPr lang="ko-KR" altLang="en-US" sz="3400" dirty="0" smtClean="0"/>
              <a:t>계시지만 파워포인트에 </a:t>
            </a:r>
            <a:r>
              <a:rPr lang="ko-KR" altLang="en-US" sz="3400" dirty="0"/>
              <a:t>오디오</a:t>
            </a:r>
            <a:r>
              <a:rPr lang="en-US" altLang="ko-KR" sz="3400" dirty="0"/>
              <a:t>, </a:t>
            </a:r>
            <a:r>
              <a:rPr lang="ko-KR" altLang="en-US" sz="3400" dirty="0"/>
              <a:t>비디오 삽입을 통한 수업을 하시는 경우에도 자료 </a:t>
            </a:r>
            <a:r>
              <a:rPr lang="ko-KR" altLang="en-US" sz="3400" dirty="0" smtClean="0"/>
              <a:t>활용에 </a:t>
            </a:r>
            <a:r>
              <a:rPr lang="ko-KR" altLang="en-US" sz="3400" dirty="0"/>
              <a:t>도움이 되었으면 합니다</a:t>
            </a:r>
            <a:r>
              <a:rPr lang="en-US" altLang="ko-KR" sz="3400" dirty="0"/>
              <a:t>.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</a:t>
            </a:r>
            <a:endParaRPr lang="en-US" sz="3400" dirty="0"/>
          </a:p>
        </p:txBody>
      </p:sp>
      <p:sp>
        <p:nvSpPr>
          <p:cNvPr id="5" name="별: 꼭짓점 5개 4">
            <a:extLst>
              <a:ext uri="{FF2B5EF4-FFF2-40B4-BE49-F238E27FC236}">
                <a16:creationId xmlns:a16="http://schemas.microsoft.com/office/drawing/2014/main" xmlns="" id="{2A6DB271-6E95-4C8D-BCEA-EC32FBDFB050}"/>
              </a:ext>
            </a:extLst>
          </p:cNvPr>
          <p:cNvSpPr/>
          <p:nvPr/>
        </p:nvSpPr>
        <p:spPr>
          <a:xfrm>
            <a:off x="944217" y="3846122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별: 꼭짓점 5개 5">
            <a:extLst>
              <a:ext uri="{FF2B5EF4-FFF2-40B4-BE49-F238E27FC236}">
                <a16:creationId xmlns:a16="http://schemas.microsoft.com/office/drawing/2014/main" xmlns="" id="{CE3B5664-63F3-4E2F-82C9-688486DB6B6C}"/>
              </a:ext>
            </a:extLst>
          </p:cNvPr>
          <p:cNvSpPr/>
          <p:nvPr/>
        </p:nvSpPr>
        <p:spPr>
          <a:xfrm>
            <a:off x="944217" y="1377570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F690C8E3-E0DC-4337-96CF-C5D35258A88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850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446053B5-4852-4E73-9664-DD845B3138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3723"/>
            <a:ext cx="6415790" cy="619666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4A410FE-C777-4CA8-B2C1-95BDBB25A0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5790" y="4046325"/>
            <a:ext cx="5776210" cy="2136618"/>
          </a:xfrm>
          <a:prstGeom prst="rect">
            <a:avLst/>
          </a:prstGeom>
        </p:spPr>
      </p:pic>
      <p:pic>
        <p:nvPicPr>
          <p:cNvPr id="4" name="온라인 미디어 3" title="￬ﾋﾠ￫ﾂﾘ￫ﾊﾔ ￭ﾅﾃ￫ﾰﾭ ￭ﾂﾤ￬ﾚﾰ￪ﾸﾰ | ￬ﾗﾄ￫ﾧﾈ ￬ﾕﾄ￫ﾹﾠ￬ﾙﾀ ￬ﾣﾼ￫ﾧﾐ￫ﾆﾍ￬ﾞﾥ | ￫ﾆﾍ￬ﾞﾥ￬ﾲﾴ￭ﾗﾘ | ￬ﾧﾁ￬ﾗﾅ￫ﾆﾀ￬ﾝﾴ￢ﾘﾅ￬ﾧﾀ￫ﾋﾈ￭ﾂﾤ￬ﾦﾈ">
            <a:hlinkClick r:id="" action="ppaction://media"/>
            <a:extLst>
              <a:ext uri="{FF2B5EF4-FFF2-40B4-BE49-F238E27FC236}">
                <a16:creationId xmlns:a16="http://schemas.microsoft.com/office/drawing/2014/main" xmlns="" id="{18AB6B7E-16AF-4AEF-9849-6175412C06A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415790" y="0"/>
            <a:ext cx="5776210" cy="404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6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161DF5CE-2A4F-47DF-8034-A9E3CFD159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04"/>
          <a:stretch/>
        </p:blipFill>
        <p:spPr>
          <a:xfrm>
            <a:off x="0" y="-47390"/>
            <a:ext cx="6475750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E2B7BDBF-5159-4D00-AFD0-41ED25D5D9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5750" y="2023672"/>
            <a:ext cx="5716250" cy="4189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40EAEF7-1CB8-42AD-A118-9A12727385F4}"/>
              </a:ext>
            </a:extLst>
          </p:cNvPr>
          <p:cNvSpPr txBox="1"/>
          <p:nvPr/>
        </p:nvSpPr>
        <p:spPr>
          <a:xfrm>
            <a:off x="887519" y="5718832"/>
            <a:ext cx="1004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야구장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237ADF4-C7F7-4111-9C27-EAF52C514DC2}"/>
              </a:ext>
            </a:extLst>
          </p:cNvPr>
          <p:cNvSpPr txBox="1"/>
          <p:nvPr/>
        </p:nvSpPr>
        <p:spPr>
          <a:xfrm>
            <a:off x="2400751" y="5703067"/>
            <a:ext cx="1004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박물관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11A1C7C-09C7-4C54-B097-F4FA59A1F6CF}"/>
              </a:ext>
            </a:extLst>
          </p:cNvPr>
          <p:cNvSpPr txBox="1"/>
          <p:nvPr/>
        </p:nvSpPr>
        <p:spPr>
          <a:xfrm>
            <a:off x="3925267" y="5697812"/>
            <a:ext cx="1004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공연장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1AA366B-9F9A-4B35-BC2E-2D04A27DF13C}"/>
              </a:ext>
            </a:extLst>
          </p:cNvPr>
          <p:cNvSpPr txBox="1"/>
          <p:nvPr/>
        </p:nvSpPr>
        <p:spPr>
          <a:xfrm>
            <a:off x="5462450" y="5697812"/>
            <a:ext cx="1004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도서관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xmlns="" id="{D7C9FA65-B8CC-446A-BE4E-501035A95500}"/>
              </a:ext>
            </a:extLst>
          </p:cNvPr>
          <p:cNvCxnSpPr/>
          <p:nvPr/>
        </p:nvCxnSpPr>
        <p:spPr>
          <a:xfrm>
            <a:off x="8274570" y="2938072"/>
            <a:ext cx="224852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xmlns="" id="{D5C9177A-8D11-4727-ACDA-3DE137DC53BC}"/>
              </a:ext>
            </a:extLst>
          </p:cNvPr>
          <p:cNvCxnSpPr/>
          <p:nvPr/>
        </p:nvCxnSpPr>
        <p:spPr>
          <a:xfrm>
            <a:off x="8274570" y="4242216"/>
            <a:ext cx="2248525" cy="12741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xmlns="" id="{BC43D9A0-A5F1-41A5-A785-43F97B9D3067}"/>
              </a:ext>
            </a:extLst>
          </p:cNvPr>
          <p:cNvCxnSpPr/>
          <p:nvPr/>
        </p:nvCxnSpPr>
        <p:spPr>
          <a:xfrm flipV="1">
            <a:off x="8274570" y="4242216"/>
            <a:ext cx="2248525" cy="127416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23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19FA72F8-8493-4F83-8774-AF12F760A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8067" y="0"/>
            <a:ext cx="8575865" cy="60955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61A6004-0862-47E0-814E-9B6F602003CC}"/>
              </a:ext>
            </a:extLst>
          </p:cNvPr>
          <p:cNvSpPr txBox="1"/>
          <p:nvPr/>
        </p:nvSpPr>
        <p:spPr>
          <a:xfrm>
            <a:off x="6775554" y="3509980"/>
            <a:ext cx="2143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가려고 해요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630B31F-662B-4DB5-8060-63EDC9139E97}"/>
              </a:ext>
            </a:extLst>
          </p:cNvPr>
          <p:cNvSpPr txBox="1"/>
          <p:nvPr/>
        </p:nvSpPr>
        <p:spPr>
          <a:xfrm>
            <a:off x="7525062" y="5404039"/>
            <a:ext cx="200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하려고 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13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273331BC-078A-4FA1-A6CE-789FD44DE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2363" y="0"/>
            <a:ext cx="9587274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E96A763-71ED-4EE7-81C8-65E73E62BE3F}"/>
              </a:ext>
            </a:extLst>
          </p:cNvPr>
          <p:cNvSpPr txBox="1"/>
          <p:nvPr/>
        </p:nvSpPr>
        <p:spPr>
          <a:xfrm>
            <a:off x="7360170" y="1175262"/>
            <a:ext cx="2218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가려고 해요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5D33F97-AD16-405B-BB45-5DEE9AE64C70}"/>
              </a:ext>
            </a:extLst>
          </p:cNvPr>
          <p:cNvSpPr txBox="1"/>
          <p:nvPr/>
        </p:nvSpPr>
        <p:spPr>
          <a:xfrm>
            <a:off x="7495082" y="3283620"/>
            <a:ext cx="22185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하려고 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F8E93DC-3482-490D-AA4A-1A35A87B20D9}"/>
              </a:ext>
            </a:extLst>
          </p:cNvPr>
          <p:cNvSpPr txBox="1"/>
          <p:nvPr/>
        </p:nvSpPr>
        <p:spPr>
          <a:xfrm>
            <a:off x="6140970" y="5397233"/>
            <a:ext cx="2343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빌리려고 해요</a:t>
            </a:r>
          </a:p>
        </p:txBody>
      </p:sp>
    </p:spTree>
    <p:extLst>
      <p:ext uri="{BB962C8B-B14F-4D97-AF65-F5344CB8AC3E}">
        <p14:creationId xmlns:p14="http://schemas.microsoft.com/office/powerpoint/2010/main" val="2979692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90A19977-6A85-4D4B-95CD-424B9DD59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730584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666E0E76-A999-464D-B508-6ECF83CA63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0584" y="239843"/>
            <a:ext cx="5461416" cy="5943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B0B9334-10B4-4EC0-B5B9-05229504AF23}"/>
              </a:ext>
            </a:extLst>
          </p:cNvPr>
          <p:cNvSpPr txBox="1"/>
          <p:nvPr/>
        </p:nvSpPr>
        <p:spPr>
          <a:xfrm>
            <a:off x="3028013" y="3578900"/>
            <a:ext cx="136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케이크보다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9B25D64-7BA4-43DD-8310-0DA57105EB72}"/>
              </a:ext>
            </a:extLst>
          </p:cNvPr>
          <p:cNvSpPr txBox="1"/>
          <p:nvPr/>
        </p:nvSpPr>
        <p:spPr>
          <a:xfrm>
            <a:off x="3132943" y="5546360"/>
            <a:ext cx="1364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겨울보다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BD77E08-B3BD-46BE-A837-136E662BB43C}"/>
              </a:ext>
            </a:extLst>
          </p:cNvPr>
          <p:cNvSpPr txBox="1"/>
          <p:nvPr/>
        </p:nvSpPr>
        <p:spPr>
          <a:xfrm>
            <a:off x="9054059" y="1289153"/>
            <a:ext cx="1454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고양이보다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7D681E9-342D-40B4-8A59-2245F7EF9B53}"/>
              </a:ext>
            </a:extLst>
          </p:cNvPr>
          <p:cNvSpPr txBox="1"/>
          <p:nvPr/>
        </p:nvSpPr>
        <p:spPr>
          <a:xfrm>
            <a:off x="9158989" y="3399020"/>
            <a:ext cx="1454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농구보다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C400600-31E1-428E-B862-D16C729CC3A8}"/>
              </a:ext>
            </a:extLst>
          </p:cNvPr>
          <p:cNvSpPr txBox="1"/>
          <p:nvPr/>
        </p:nvSpPr>
        <p:spPr>
          <a:xfrm>
            <a:off x="9054058" y="5516379"/>
            <a:ext cx="1454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동물원보다</a:t>
            </a:r>
          </a:p>
        </p:txBody>
      </p:sp>
    </p:spTree>
    <p:extLst>
      <p:ext uri="{BB962C8B-B14F-4D97-AF65-F5344CB8AC3E}">
        <p14:creationId xmlns:p14="http://schemas.microsoft.com/office/powerpoint/2010/main" val="324984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5C220FB1-2222-4AB5-B8BD-7CF4305EC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6730584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8DEF48AC-204E-49B4-85A3-ED98A56EC1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0587" y="-1"/>
            <a:ext cx="5461413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9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A105464-B6CB-4AF4-8F67-8BF639F58B6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7EE61D6E-4A77-45B2-8E01-1891452BE653}"/>
              </a:ext>
            </a:extLst>
          </p:cNvPr>
          <p:cNvSpPr txBox="1">
            <a:spLocks/>
          </p:cNvSpPr>
          <p:nvPr/>
        </p:nvSpPr>
        <p:spPr>
          <a:xfrm>
            <a:off x="1077685" y="184646"/>
            <a:ext cx="10036629" cy="13255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ko-KR" altLang="en-US" sz="5400" kern="0" dirty="0"/>
              <a:t> </a:t>
            </a:r>
            <a:r>
              <a:rPr lang="ko-KR" altLang="en-US" sz="5400" kern="0" dirty="0">
                <a:latin typeface="+mj-ea"/>
                <a:ea typeface="+mj-ea"/>
              </a:rPr>
              <a:t>숙제 예시</a:t>
            </a:r>
          </a:p>
        </p:txBody>
      </p:sp>
      <p:sp>
        <p:nvSpPr>
          <p:cNvPr id="4" name="Google Shape;100;p3">
            <a:extLst>
              <a:ext uri="{FF2B5EF4-FFF2-40B4-BE49-F238E27FC236}">
                <a16:creationId xmlns:a16="http://schemas.microsoft.com/office/drawing/2014/main" xmlns="" id="{1D52B7C0-0DB2-4031-8DF7-BFBD89503904}"/>
              </a:ext>
            </a:extLst>
          </p:cNvPr>
          <p:cNvSpPr txBox="1">
            <a:spLocks/>
          </p:cNvSpPr>
          <p:nvPr/>
        </p:nvSpPr>
        <p:spPr>
          <a:xfrm>
            <a:off x="802820" y="1510209"/>
            <a:ext cx="11334278" cy="4672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1) </a:t>
            </a:r>
            <a:r>
              <a:rPr lang="ko-KR" altLang="en-US" sz="2300" kern="0" dirty="0">
                <a:latin typeface="+mn-ea"/>
                <a:ea typeface="+mn-ea"/>
              </a:rPr>
              <a:t>워크북 단원 </a:t>
            </a:r>
            <a:r>
              <a:rPr lang="en-US" altLang="ko-KR" sz="2300" kern="0" dirty="0">
                <a:latin typeface="+mn-ea"/>
                <a:ea typeface="+mn-ea"/>
              </a:rPr>
              <a:t>2</a:t>
            </a:r>
            <a:r>
              <a:rPr lang="ko-KR" altLang="en-US" sz="2300" kern="0" dirty="0">
                <a:latin typeface="+mn-ea"/>
                <a:ea typeface="+mn-ea"/>
              </a:rPr>
              <a:t>과 하기 </a:t>
            </a:r>
            <a:r>
              <a:rPr lang="en-US" altLang="ko-KR" sz="2300" kern="0" dirty="0" smtClean="0">
                <a:latin typeface="+mn-ea"/>
                <a:ea typeface="+mn-ea"/>
              </a:rPr>
              <a:t>P. 12-15</a:t>
            </a:r>
            <a:endParaRPr lang="en-US" altLang="ko-KR" sz="2300" kern="0" dirty="0">
              <a:latin typeface="+mn-ea"/>
              <a:ea typeface="+mn-ea"/>
            </a:endParaRP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2) Quizlet 2</a:t>
            </a:r>
            <a:r>
              <a:rPr lang="ko-KR" altLang="en-US" sz="2300" kern="0" dirty="0">
                <a:latin typeface="+mn-ea"/>
                <a:ea typeface="+mn-ea"/>
              </a:rPr>
              <a:t>과 어휘 복습 </a:t>
            </a:r>
            <a:r>
              <a:rPr lang="en-US" altLang="ko-KR" sz="2000" dirty="0">
                <a:latin typeface="+mn-ea"/>
                <a:ea typeface="+mn-ea"/>
                <a:hlinkClick r:id="rId3"/>
              </a:rPr>
              <a:t>https://quizlet.com/_8ccpwp?x=1jqt&amp;i=2tig8t</a:t>
            </a:r>
            <a:endParaRPr lang="en-US" altLang="ko-KR" sz="2000" dirty="0">
              <a:latin typeface="+mn-ea"/>
              <a:ea typeface="+mn-ea"/>
            </a:endParaRP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3) </a:t>
            </a:r>
            <a:r>
              <a:rPr lang="ko-KR" altLang="en-US" sz="2300" kern="0" dirty="0">
                <a:latin typeface="+mn-ea"/>
                <a:ea typeface="+mn-ea"/>
              </a:rPr>
              <a:t>동화 원고지 따라 쓰기 </a:t>
            </a:r>
            <a:r>
              <a:rPr lang="en-US" altLang="ko-KR" sz="2300" kern="0" dirty="0">
                <a:latin typeface="+mn-ea"/>
                <a:ea typeface="+mn-ea"/>
              </a:rPr>
              <a:t>(</a:t>
            </a:r>
            <a:r>
              <a:rPr lang="ko-KR" altLang="en-US" sz="2300" kern="0" dirty="0">
                <a:latin typeface="+mn-ea"/>
                <a:ea typeface="+mn-ea"/>
              </a:rPr>
              <a:t>학생들에게 따로 첨부해서 보내 줍니다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50000"/>
              </a:lnSpc>
              <a:buSzPts val="2800"/>
            </a:pPr>
            <a:r>
              <a:rPr lang="en-US" altLang="ko-KR" sz="2300" kern="0" dirty="0">
                <a:latin typeface="+mn-ea"/>
                <a:ea typeface="+mn-ea"/>
              </a:rPr>
              <a:t>4) </a:t>
            </a:r>
            <a:r>
              <a:rPr lang="ko-KR" altLang="en-US" sz="2300" kern="0" dirty="0">
                <a:latin typeface="+mn-ea"/>
                <a:ea typeface="+mn-ea"/>
              </a:rPr>
              <a:t>받아쓰기 공부하기 </a:t>
            </a:r>
            <a:r>
              <a:rPr lang="en-US" altLang="ko-KR" sz="2300" kern="0" dirty="0">
                <a:latin typeface="+mn-ea"/>
                <a:ea typeface="+mn-ea"/>
              </a:rPr>
              <a:t>(2 </a:t>
            </a:r>
            <a:r>
              <a:rPr lang="ko-KR" altLang="en-US" sz="2300" kern="0" dirty="0">
                <a:latin typeface="+mn-ea"/>
                <a:ea typeface="+mn-ea"/>
              </a:rPr>
              <a:t>단원 읽기에 나오는 문장 </a:t>
            </a:r>
            <a:r>
              <a:rPr lang="en-US" altLang="ko-KR" sz="2300" kern="0" dirty="0">
                <a:latin typeface="+mn-ea"/>
                <a:ea typeface="+mn-ea"/>
              </a:rPr>
              <a:t>1~2</a:t>
            </a:r>
            <a:r>
              <a:rPr lang="ko-KR" altLang="en-US" sz="2300" kern="0" dirty="0">
                <a:latin typeface="+mn-ea"/>
                <a:ea typeface="+mn-ea"/>
              </a:rPr>
              <a:t>개 혹은 어휘</a:t>
            </a:r>
            <a:r>
              <a:rPr lang="en-US" altLang="ko-KR" sz="2300" kern="0" dirty="0">
                <a:latin typeface="+mn-ea"/>
                <a:ea typeface="+mn-ea"/>
              </a:rPr>
              <a:t>)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5) </a:t>
            </a:r>
            <a:r>
              <a:rPr lang="ko-KR" altLang="en-US" sz="2300" kern="0" dirty="0"/>
              <a:t>오늘의 속담 </a:t>
            </a:r>
            <a:r>
              <a:rPr lang="en-US" altLang="ko-KR" sz="2300" kern="0" dirty="0"/>
              <a:t>“</a:t>
            </a:r>
            <a:r>
              <a:rPr lang="ko-KR" altLang="en-US" sz="2300" kern="0" dirty="0"/>
              <a:t>티끌 모아 태산</a:t>
            </a:r>
            <a:r>
              <a:rPr lang="en-US" altLang="ko-KR" sz="2300" kern="0" dirty="0"/>
              <a:t>” </a:t>
            </a:r>
            <a:r>
              <a:rPr lang="ko-KR" altLang="en-US" sz="2300" kern="0" dirty="0" smtClean="0"/>
              <a:t>외우기 </a:t>
            </a:r>
            <a:r>
              <a:rPr lang="en-US" altLang="ko-KR" sz="2300" kern="0" dirty="0" smtClean="0"/>
              <a:t>(</a:t>
            </a:r>
            <a:r>
              <a:rPr lang="ko-KR" altLang="en-US" sz="2300" kern="0" dirty="0"/>
              <a:t>받아쓰기 문장으로 출제해도 좋습니다</a:t>
            </a:r>
            <a:r>
              <a:rPr lang="en-US" altLang="ko-KR" sz="2300" kern="0" dirty="0"/>
              <a:t>)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6) </a:t>
            </a:r>
            <a:r>
              <a:rPr lang="ko-KR" altLang="en-US" sz="2300" kern="0" dirty="0"/>
              <a:t>한국어 교재 </a:t>
            </a:r>
            <a:r>
              <a:rPr lang="en-US" altLang="ko-KR" sz="2300" kern="0" dirty="0" smtClean="0"/>
              <a:t>P. 24</a:t>
            </a:r>
            <a:r>
              <a:rPr lang="ko-KR" altLang="en-US" sz="2300" kern="0" dirty="0" smtClean="0"/>
              <a:t> </a:t>
            </a:r>
            <a:r>
              <a:rPr lang="ko-KR" altLang="en-US" sz="2300" kern="0" dirty="0"/>
              <a:t>문제 </a:t>
            </a:r>
            <a:r>
              <a:rPr lang="en-US" altLang="ko-KR" sz="2300" kern="0" dirty="0" smtClean="0"/>
              <a:t>2</a:t>
            </a:r>
            <a:r>
              <a:rPr lang="ko-KR" altLang="en-US" sz="2300" kern="0" dirty="0" smtClean="0"/>
              <a:t>의 </a:t>
            </a:r>
            <a:r>
              <a:rPr lang="ko-KR" altLang="en-US" sz="2300" kern="0" dirty="0"/>
              <a:t>대답을 쓰고  </a:t>
            </a:r>
            <a:r>
              <a:rPr lang="en-US" altLang="ko-KR" sz="2300" kern="0" dirty="0">
                <a:hlinkClick r:id="rId4"/>
              </a:rPr>
              <a:t>https://www.lingt.com/</a:t>
            </a: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en-US" altLang="ko-KR" sz="2300" kern="0" dirty="0"/>
              <a:t>    </a:t>
            </a:r>
            <a:r>
              <a:rPr lang="ko-KR" altLang="en-US" sz="2300" kern="0" dirty="0"/>
              <a:t>들어가서 본인의 목소리로 녹음한 뒤 </a:t>
            </a:r>
            <a:r>
              <a:rPr lang="en-US" altLang="ko-KR" sz="2300" kern="0" dirty="0"/>
              <a:t>submit</a:t>
            </a:r>
            <a:r>
              <a:rPr lang="ko-KR" altLang="en-US" sz="2300" kern="0" dirty="0"/>
              <a:t>을 누르세요</a:t>
            </a:r>
            <a:r>
              <a:rPr lang="en-US" altLang="ko-KR" sz="2300" kern="0" dirty="0"/>
              <a:t>. </a:t>
            </a:r>
          </a:p>
          <a:p>
            <a:pPr marL="228600" indent="-50800">
              <a:lnSpc>
                <a:spcPct val="12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en-US" altLang="ko-KR" sz="2300" kern="0" dirty="0"/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300" kern="0" dirty="0"/>
          </a:p>
        </p:txBody>
      </p:sp>
    </p:spTree>
    <p:extLst>
      <p:ext uri="{BB962C8B-B14F-4D97-AF65-F5344CB8AC3E}">
        <p14:creationId xmlns:p14="http://schemas.microsoft.com/office/powerpoint/2010/main" val="221625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3">
            <a:extLst>
              <a:ext uri="{FF2B5EF4-FFF2-40B4-BE49-F238E27FC236}">
                <a16:creationId xmlns:a16="http://schemas.microsoft.com/office/drawing/2014/main" xmlns="" id="{82ECAEA0-DC3F-4000-A23F-A3091926ABC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400" kern="0" dirty="0"/>
              <a:t>한국어 교재 외 수업 자료 </a:t>
            </a:r>
            <a:r>
              <a:rPr lang="en-US" altLang="ko-KR" sz="4400" kern="0" dirty="0"/>
              <a:t>(optional)</a:t>
            </a:r>
            <a:endParaRPr lang="en-US" sz="4400" kern="0" dirty="0"/>
          </a:p>
        </p:txBody>
      </p:sp>
      <p:sp>
        <p:nvSpPr>
          <p:cNvPr id="7" name="Google Shape;100;p3">
            <a:extLst>
              <a:ext uri="{FF2B5EF4-FFF2-40B4-BE49-F238E27FC236}">
                <a16:creationId xmlns:a16="http://schemas.microsoft.com/office/drawing/2014/main" xmlns="" id="{6EAF6C41-99AB-4206-BE01-FDE3A85FBB9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200000"/>
              </a:lnSpc>
              <a:spcBef>
                <a:spcPts val="6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ko-KR" altLang="en-US" sz="2800" kern="0" dirty="0"/>
              <a:t>매주 수업 시간 혹은 숙제로 짧은 동화를 읽고 동화를 원고지에   </a:t>
            </a:r>
            <a:endParaRPr lang="en-US" altLang="ko-KR" sz="2800" kern="0" dirty="0"/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  따라 써 보기</a:t>
            </a:r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역사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전래 동화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2800" kern="0">
                <a:latin typeface="Arial" panose="020B0604020202020204" pitchFamily="34" charset="0"/>
                <a:cs typeface="Arial" panose="020B0604020202020204" pitchFamily="34" charset="0"/>
              </a:rPr>
              <a:t>동영상을 </a:t>
            </a:r>
            <a:r>
              <a:rPr lang="ko-KR" altLang="en-US" sz="2800" kern="0" smtClean="0">
                <a:latin typeface="Arial" panose="020B0604020202020204" pitchFamily="34" charset="0"/>
                <a:cs typeface="Arial" panose="020B0604020202020204" pitchFamily="34" charset="0"/>
              </a:rPr>
              <a:t>보여 주고 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질문에 답해 보기  </a:t>
            </a: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발음 공부하기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800" kern="0" dirty="0"/>
          </a:p>
          <a:p>
            <a:pPr marL="228600" indent="-508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7690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C0DA50A4-5BD3-4DAB-AFDE-9EF9C3580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9" y="21244"/>
            <a:ext cx="4580781" cy="1470672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669E44F4-7A21-43C6-A3E2-6E48AE7BAA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0" y="1694703"/>
            <a:ext cx="5393800" cy="239603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59E4C3C8-C005-4DAE-9314-1195EDB4A0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9115" y="368968"/>
            <a:ext cx="6420495" cy="581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6803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EDA3F17-A18D-49B9-90EB-BD19E7210A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12" r="32241"/>
          <a:stretch/>
        </p:blipFill>
        <p:spPr>
          <a:xfrm>
            <a:off x="0" y="2454442"/>
            <a:ext cx="5342021" cy="371108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08B63726-1151-478F-8A38-4657F09BB0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6"/>
          <a:stretch/>
        </p:blipFill>
        <p:spPr>
          <a:xfrm>
            <a:off x="5342021" y="5"/>
            <a:ext cx="6849979" cy="3711081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8AC671E4-3FA6-432D-B44C-F36ABF4FBF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876" y="0"/>
            <a:ext cx="3108356" cy="249456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F976A169-FA39-465B-9A65-745F01292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6803" y="3664519"/>
            <a:ext cx="3116376" cy="250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971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51A7B128-E825-4934-B865-CE5D669AF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본 수업이 시작되기 전 할 수 있는 활동들입니다</a:t>
            </a:r>
            <a:r>
              <a:rPr lang="en-US" altLang="ko-KR" sz="2800" dirty="0"/>
              <a:t>. </a:t>
            </a:r>
            <a:br>
              <a:rPr lang="en-US" altLang="ko-KR" sz="2800" dirty="0"/>
            </a:br>
            <a:r>
              <a:rPr lang="en-US" altLang="ko-KR" sz="4000" b="1" dirty="0"/>
              <a:t>Warm-up</a:t>
            </a:r>
            <a:r>
              <a:rPr lang="ko-KR" altLang="en-US" sz="4000" b="1" dirty="0"/>
              <a:t> </a:t>
            </a:r>
            <a:r>
              <a:rPr lang="en-US" altLang="ko-KR" sz="4000" b="1" dirty="0"/>
              <a:t>options</a:t>
            </a:r>
            <a:endParaRPr lang="en-US" sz="2800" b="1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90B1CC0B-706B-43D3-8C62-F8EC1BD3D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01646"/>
          </a:xfrm>
          <a:solidFill>
            <a:schemeClr val="lt1"/>
          </a:solidFill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ko-KR" altLang="en-US" sz="2400" dirty="0"/>
              <a:t>학생들과 </a:t>
            </a:r>
            <a:r>
              <a:rPr lang="en-US" altLang="ko-KR" sz="2400" dirty="0"/>
              <a:t>5</a:t>
            </a:r>
            <a:r>
              <a:rPr lang="ko-KR" altLang="en-US" sz="2400" dirty="0"/>
              <a:t>분간 지난 한 주 뭐 했는지 이야기해 보기</a:t>
            </a:r>
            <a:endParaRPr lang="en-US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 1 </a:t>
            </a:r>
            <a:r>
              <a:rPr lang="ko-KR" altLang="en-US" sz="2400" dirty="0"/>
              <a:t>단원에 나온 어휘 및 쉬운 문장 받아쓰기 </a:t>
            </a:r>
            <a:r>
              <a:rPr lang="en-US" altLang="ko-KR" sz="2400" dirty="0"/>
              <a:t>(</a:t>
            </a:r>
            <a:r>
              <a:rPr lang="ko-KR" altLang="en-US" sz="2400" dirty="0"/>
              <a:t>낱말 </a:t>
            </a:r>
            <a:r>
              <a:rPr lang="en-US" altLang="ko-KR" sz="2400" dirty="0"/>
              <a:t>3~5</a:t>
            </a:r>
            <a:r>
              <a:rPr lang="ko-KR" altLang="en-US" sz="2400" dirty="0"/>
              <a:t>개</a:t>
            </a:r>
            <a:r>
              <a:rPr lang="en-US" altLang="ko-KR" sz="2400" dirty="0"/>
              <a:t> </a:t>
            </a:r>
            <a:r>
              <a:rPr lang="ko-KR" altLang="en-US" sz="2400" dirty="0"/>
              <a:t>또는 짧은 문장 </a:t>
            </a:r>
            <a:r>
              <a:rPr lang="en-US" altLang="ko-KR" sz="2400" dirty="0"/>
              <a:t>1~2</a:t>
            </a:r>
            <a:r>
              <a:rPr lang="ko-KR" altLang="en-US" sz="2400" dirty="0"/>
              <a:t>개</a:t>
            </a:r>
            <a:r>
              <a:rPr lang="en-US" altLang="ko-KR" sz="2400" dirty="0"/>
              <a:t>)</a:t>
            </a:r>
            <a:r>
              <a:rPr lang="en-US" altLang="ko-KR" dirty="0"/>
              <a:t>     </a:t>
            </a:r>
            <a:endParaRPr lang="en-US" altLang="ko-KR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ko-KR" sz="2400" dirty="0"/>
              <a:t> Quizlet</a:t>
            </a:r>
            <a:r>
              <a:rPr lang="ko-KR" altLang="en-US" sz="2400" dirty="0"/>
              <a:t>을 통한 지난 </a:t>
            </a:r>
            <a:r>
              <a:rPr lang="en-US" altLang="ko-KR" sz="2400" dirty="0"/>
              <a:t>1 </a:t>
            </a:r>
            <a:r>
              <a:rPr lang="ko-KR" altLang="en-US" sz="2400" dirty="0"/>
              <a:t>단원 어휘를 복습할 수 있습니다</a:t>
            </a:r>
            <a:r>
              <a:rPr lang="en-US" altLang="ko-KR" sz="2400" dirty="0"/>
              <a:t>.</a:t>
            </a:r>
            <a:r>
              <a:rPr lang="en-US" sz="2400" dirty="0">
                <a:hlinkClick r:id="rId3"/>
              </a:rPr>
              <a:t>  </a:t>
            </a:r>
          </a:p>
          <a:p>
            <a:pPr marL="512763" indent="0">
              <a:lnSpc>
                <a:spcPct val="150000"/>
              </a:lnSpc>
              <a:buNone/>
            </a:pPr>
            <a:r>
              <a:rPr lang="en-US" altLang="ko-KR" sz="2600" dirty="0">
                <a:hlinkClick r:id="rId4"/>
              </a:rPr>
              <a:t>https://quizlet.com/_8ccphx?x=1jqt&amp;i=2tig8t</a:t>
            </a:r>
            <a:endParaRPr lang="en-US" altLang="ko-KR" sz="26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ko-KR" sz="2400" dirty="0"/>
              <a:t> </a:t>
            </a:r>
            <a:r>
              <a:rPr lang="ko-KR" altLang="en-US" sz="2400" dirty="0"/>
              <a:t>오늘의 속담</a:t>
            </a:r>
            <a:r>
              <a:rPr lang="en-US" altLang="ko-KR" sz="2400" dirty="0"/>
              <a:t>: </a:t>
            </a:r>
            <a:r>
              <a:rPr lang="ko-KR" altLang="en-US" sz="2400" dirty="0"/>
              <a:t>매주 속담 하나씩 소개하고 재미있는 뜻풀이 동영상도 같이 봅니다</a:t>
            </a:r>
            <a:r>
              <a:rPr lang="en-US" altLang="ko-KR" sz="2400" dirty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altLang="ko-KR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67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E49599D3-14BD-4224-BA62-CB26F43EC4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71" r="16068"/>
          <a:stretch/>
        </p:blipFill>
        <p:spPr>
          <a:xfrm>
            <a:off x="0" y="0"/>
            <a:ext cx="6128084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459E359E-DEC4-4849-8D5A-EFFD4BDF53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544"/>
          <a:stretch/>
        </p:blipFill>
        <p:spPr>
          <a:xfrm>
            <a:off x="6096000" y="1074821"/>
            <a:ext cx="6096000" cy="5108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0893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9CC6AF6B-18C9-45D1-B2D9-CEAC1D993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873" y="0"/>
            <a:ext cx="6192253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731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81A62D1-5658-4C4B-89F7-20981DC1066B}"/>
              </a:ext>
            </a:extLst>
          </p:cNvPr>
          <p:cNvSpPr txBox="1"/>
          <p:nvPr/>
        </p:nvSpPr>
        <p:spPr>
          <a:xfrm>
            <a:off x="2213819" y="609596"/>
            <a:ext cx="7363321" cy="83099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/>
              <a:t>재미있는 한국사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3D6B96-7761-41F1-8AA7-DEF00CBD8487}"/>
              </a:ext>
            </a:extLst>
          </p:cNvPr>
          <p:cNvSpPr txBox="1"/>
          <p:nvPr/>
        </p:nvSpPr>
        <p:spPr>
          <a:xfrm>
            <a:off x="770021" y="2390273"/>
            <a:ext cx="10651958" cy="295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★ 초등학생 저학년을 기준으로 해서 고조선부터 현재까지 역사 동화를 이용하여 신화와 전설 등 흥미 위주로 간단히 소개하면서 관련 어휘에 익숙해지는 것을 목표로 합니다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29463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교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온라인 미디어 1" title="￭ﾙﾜ￬ﾏﾘ￪ﾸﾰ ￫ﾌﾀ￬ﾞﾥ ￬ﾣﾼ￫ﾪﾽ! ￪ﾳﾠ￪ﾵﾬ￫ﾠﾤ ￪ﾱﾴ￪ﾵﾭ￬ﾋﾠ￭ﾙﾔ | ￭ﾕﾜ￪ﾵﾭ￬ﾂﾬ ￬ﾂﾼ￪ﾵﾭ￬ﾋﾜ￫ﾌﾀ ￬ﾕﾠ￫ﾋﾈ￫ﾩﾔ￬ﾝﾴ￬ﾅﾘ ￢ﾘﾅ ￬ﾧﾀ￫ﾋﾈ￬ﾊﾤ￬﾿ﾨ ￬ﾗﾭ￬ﾂﾬ">
            <a:hlinkClick r:id="" action="ppaction://media"/>
            <a:extLst>
              <a:ext uri="{FF2B5EF4-FFF2-40B4-BE49-F238E27FC236}">
                <a16:creationId xmlns:a16="http://schemas.microsoft.com/office/drawing/2014/main" xmlns="" id="{AECEB8B2-36FA-4853-9DF6-00884CE93DE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974178"/>
            <a:ext cx="6060520" cy="5087688"/>
          </a:xfrm>
          <a:prstGeom prst="rect">
            <a:avLst/>
          </a:prstGeom>
        </p:spPr>
      </p:pic>
      <p:pic>
        <p:nvPicPr>
          <p:cNvPr id="4" name="온라인 미디어 3" title="￫ﾂﾘ￫ﾝﾼ￫ﾥﾼ ￫ﾑﾐ￫ﾲﾈ ￬ﾄﾸ￬ﾚﾴ ￬ﾆﾌ￬ﾄﾜ￫ﾅﾸ￢ﾙﾡ ￫ﾰﾱ￬ﾠﾜ ￬ﾋﾠ￫ﾝﾼ ￪ﾱﾴ￪ﾵﾭ￬ﾋﾠ￭ﾙﾔ | ￭ﾕﾜ￪ﾵﾭ￬ﾂﾬ ￬ﾂﾼ￪ﾵﾭ￬ﾋﾜ￫ﾌﾀ ￬ﾕﾠ￫ﾋﾈ￫ﾩﾔ￬ﾝﾴ￬ﾅﾘ ￢ﾘﾅ ￬ﾧﾀ￫ﾋﾈ￬ﾊﾤ￬﾿ﾨ ￬ﾗﾭ￬ﾂﾬ">
            <a:hlinkClick r:id="" action="ppaction://media"/>
            <a:extLst>
              <a:ext uri="{FF2B5EF4-FFF2-40B4-BE49-F238E27FC236}">
                <a16:creationId xmlns:a16="http://schemas.microsoft.com/office/drawing/2014/main" xmlns="" id="{A2922DFC-D490-4479-ABD1-B8E4E298B6A3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6302720" y="974178"/>
            <a:ext cx="5889280" cy="50876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B9D020A-CECB-4508-9D55-F64A17F373AB}"/>
              </a:ext>
            </a:extLst>
          </p:cNvPr>
          <p:cNvSpPr txBox="1"/>
          <p:nvPr/>
        </p:nvSpPr>
        <p:spPr>
          <a:xfrm>
            <a:off x="449179" y="128337"/>
            <a:ext cx="8181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effectLst>
                  <a:outerShdw blurRad="50800" dist="50800" dir="5400000" algn="ctr" rotWithShape="0">
                    <a:schemeClr val="accent1">
                      <a:lumMod val="40000"/>
                      <a:lumOff val="60000"/>
                    </a:schemeClr>
                  </a:outerShdw>
                </a:effectLst>
              </a:rPr>
              <a:t>고구려의 건국 신화</a:t>
            </a:r>
          </a:p>
        </p:txBody>
      </p:sp>
    </p:spTree>
    <p:extLst>
      <p:ext uri="{BB962C8B-B14F-4D97-AF65-F5344CB8AC3E}">
        <p14:creationId xmlns:p14="http://schemas.microsoft.com/office/powerpoint/2010/main" val="352825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333">
              <a:srgbClr val="ABC0E4"/>
            </a:gs>
            <a:gs pos="38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온라인 미디어 1" title="￬ﾱﾅ￬ﾝﾽ￬ﾖﾴ￬ﾣﾼ￫ﾊﾔ ￪ﾵﾬ￬ﾗﾰ￫ﾏﾙ￭ﾙﾔ ￭ﾕﾜ￪ﾵﾭ￬ﾗﾭ￬ﾂﾬ￫ﾏﾙ￭ﾙﾔ ￬ﾕﾌ￬ﾗﾐ￬ﾄﾜ ￭ﾃﾜ￬ﾖﾴ￫ﾂﾜ ￪ﾳﾠ￪ﾵﾬ￫ﾠﾤ￬ﾝﾘ ￬ﾋﾜ￬ﾡﾰ ￬ﾣﾼ￫ﾪﾽ">
            <a:hlinkClick r:id="" action="ppaction://media"/>
            <a:extLst>
              <a:ext uri="{FF2B5EF4-FFF2-40B4-BE49-F238E27FC236}">
                <a16:creationId xmlns:a16="http://schemas.microsoft.com/office/drawing/2014/main" xmlns="" id="{4E2FD865-34F3-476F-8AD1-9C93B23E36B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417690" y="919844"/>
            <a:ext cx="9356620" cy="526309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122D5A9-2871-47CE-BBFD-FC7678CDC6C0}"/>
              </a:ext>
            </a:extLst>
          </p:cNvPr>
          <p:cNvSpPr txBox="1"/>
          <p:nvPr/>
        </p:nvSpPr>
        <p:spPr>
          <a:xfrm>
            <a:off x="850232" y="128337"/>
            <a:ext cx="9609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effectLst>
                  <a:outerShdw blurRad="50800" dist="50800" dir="5400000" algn="ctr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한국 역사 동화 </a:t>
            </a:r>
            <a:r>
              <a:rPr lang="en-US" altLang="ko-KR" sz="2800" dirty="0">
                <a:effectLst>
                  <a:outerShdw blurRad="50800" dist="50800" dir="5400000" algn="ctr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“</a:t>
            </a:r>
            <a:r>
              <a:rPr lang="ko-KR" altLang="en-US" sz="2800" dirty="0">
                <a:effectLst>
                  <a:outerShdw blurRad="50800" dist="50800" dir="5400000" algn="ctr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알에서 태어난 고구려의 시조 주몽</a:t>
            </a:r>
            <a:r>
              <a:rPr lang="en-US" altLang="ko-KR" sz="2800" dirty="0">
                <a:effectLst>
                  <a:outerShdw blurRad="50800" dist="50800" dir="5400000" algn="ctr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”</a:t>
            </a:r>
            <a:endParaRPr lang="ko-KR" altLang="en-US" sz="2800" dirty="0">
              <a:effectLst>
                <a:outerShdw blurRad="50800" dist="50800" dir="5400000" algn="ctr" rotWithShape="0">
                  <a:schemeClr val="accent1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7699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BF188BFF-0208-429B-AE35-A8F5C5E06A27}"/>
              </a:ext>
            </a:extLst>
          </p:cNvPr>
          <p:cNvSpPr/>
          <p:nvPr/>
        </p:nvSpPr>
        <p:spPr>
          <a:xfrm>
            <a:off x="0" y="0"/>
            <a:ext cx="12192000" cy="6478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spcAft>
                <a:spcPts val="1000"/>
              </a:spcAft>
            </a:pPr>
            <a:r>
              <a:rPr lang="en-US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1</a:t>
            </a:r>
            <a:r>
              <a:rPr lang="en-US" altLang="ko-KR" kern="0" dirty="0" smtClean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) </a:t>
            </a:r>
            <a:r>
              <a:rPr lang="ko-KR" altLang="ko-KR" kern="0" dirty="0" smtClean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해모수와 </a:t>
            </a:r>
            <a:r>
              <a:rPr lang="ko-KR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유화는 누구인가</a:t>
            </a:r>
            <a:r>
              <a:rPr lang="ko-KR" altLang="en-US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요</a:t>
            </a:r>
            <a:r>
              <a:rPr lang="en-US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</a:t>
            </a:r>
          </a:p>
          <a:p>
            <a:pPr latinLnBrk="1">
              <a:spcAft>
                <a:spcPts val="1000"/>
              </a:spcAft>
            </a:pPr>
            <a:endParaRPr lang="ko-KR" altLang="ko-KR" kern="100" dirty="0">
              <a:latin typeface="+mn-ea"/>
              <a:cs typeface="Times New Roman" panose="02020603050405020304" pitchFamily="18" charset="0"/>
            </a:endParaRPr>
          </a:p>
          <a:p>
            <a:pPr latinLnBrk="1">
              <a:spcAft>
                <a:spcPts val="1000"/>
              </a:spcAft>
            </a:pPr>
            <a:r>
              <a:rPr lang="en-US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2</a:t>
            </a:r>
            <a:r>
              <a:rPr lang="en-US" altLang="ko-KR" kern="0" dirty="0" smtClean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) </a:t>
            </a:r>
            <a:r>
              <a:rPr lang="ko-KR" altLang="ko-KR" kern="0" dirty="0" smtClean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유화가 </a:t>
            </a:r>
            <a:r>
              <a:rPr lang="ko-KR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낳은 것은</a:t>
            </a:r>
            <a:r>
              <a:rPr lang="en-US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무엇인가요</a:t>
            </a:r>
            <a:r>
              <a:rPr lang="en-US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</a:t>
            </a:r>
          </a:p>
          <a:p>
            <a:pPr latinLnBrk="1">
              <a:spcAft>
                <a:spcPts val="1000"/>
              </a:spcAft>
            </a:pPr>
            <a:endParaRPr lang="ko-KR" altLang="ko-KR" kern="100" dirty="0">
              <a:latin typeface="+mn-ea"/>
              <a:cs typeface="Times New Roman" panose="02020603050405020304" pitchFamily="18" charset="0"/>
            </a:endParaRPr>
          </a:p>
          <a:p>
            <a:pPr latinLnBrk="1">
              <a:spcAft>
                <a:spcPts val="1000"/>
              </a:spcAft>
            </a:pPr>
            <a:r>
              <a:rPr lang="en-US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3) </a:t>
            </a:r>
            <a:r>
              <a:rPr lang="ko-KR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버려진 알은 어떻게 되었나</a:t>
            </a:r>
            <a:r>
              <a:rPr lang="ko-KR" altLang="en-US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요</a:t>
            </a:r>
            <a:r>
              <a:rPr lang="en-US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</a:t>
            </a:r>
          </a:p>
          <a:p>
            <a:pPr latinLnBrk="1">
              <a:spcAft>
                <a:spcPts val="1000"/>
              </a:spcAft>
            </a:pPr>
            <a:endParaRPr lang="ko-KR" altLang="ko-KR" kern="100" dirty="0">
              <a:latin typeface="+mn-ea"/>
              <a:cs typeface="Times New Roman" panose="02020603050405020304" pitchFamily="18" charset="0"/>
            </a:endParaRPr>
          </a:p>
          <a:p>
            <a:pPr latinLnBrk="1">
              <a:spcAft>
                <a:spcPts val="1000"/>
              </a:spcAft>
            </a:pPr>
            <a:r>
              <a:rPr lang="en-US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4) </a:t>
            </a:r>
            <a:r>
              <a:rPr lang="ko-KR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알에서 태어난 사람은</a:t>
            </a:r>
            <a:r>
              <a:rPr lang="en-US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누구인가요</a:t>
            </a:r>
            <a:r>
              <a:rPr lang="en-US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</a:t>
            </a:r>
          </a:p>
          <a:p>
            <a:pPr latinLnBrk="1">
              <a:spcAft>
                <a:spcPts val="1000"/>
              </a:spcAft>
            </a:pPr>
            <a:endParaRPr lang="ko-KR" altLang="ko-KR" kern="100" dirty="0">
              <a:latin typeface="+mn-ea"/>
              <a:cs typeface="Times New Roman" panose="02020603050405020304" pitchFamily="18" charset="0"/>
            </a:endParaRPr>
          </a:p>
          <a:p>
            <a:pPr latinLnBrk="1">
              <a:spcAft>
                <a:spcPts val="1000"/>
              </a:spcAft>
            </a:pPr>
            <a:r>
              <a:rPr lang="en-US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5) </a:t>
            </a:r>
            <a:r>
              <a:rPr lang="ko-KR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주몽의 뜻</a:t>
            </a:r>
            <a:r>
              <a:rPr lang="ko-KR" altLang="en-US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은 무엇인가요</a:t>
            </a:r>
            <a:r>
              <a:rPr lang="en-US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</a:t>
            </a:r>
          </a:p>
          <a:p>
            <a:pPr latinLnBrk="1">
              <a:spcAft>
                <a:spcPts val="1000"/>
              </a:spcAft>
            </a:pPr>
            <a:endParaRPr lang="ko-KR" altLang="ko-KR" kern="100" dirty="0">
              <a:latin typeface="+mn-ea"/>
              <a:cs typeface="Times New Roman" panose="02020603050405020304" pitchFamily="18" charset="0"/>
            </a:endParaRPr>
          </a:p>
          <a:p>
            <a:pPr latinLnBrk="1">
              <a:spcAft>
                <a:spcPts val="1000"/>
              </a:spcAft>
            </a:pPr>
            <a:r>
              <a:rPr lang="en-US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6</a:t>
            </a:r>
            <a:r>
              <a:rPr lang="en-US" altLang="ko-KR" kern="0" dirty="0" smtClean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) </a:t>
            </a:r>
            <a:r>
              <a:rPr lang="ko-KR" altLang="ko-KR" kern="0" dirty="0" smtClean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부여의 </a:t>
            </a:r>
            <a:r>
              <a:rPr lang="ko-KR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왕자들은 왜 주몽을 싫어했나</a:t>
            </a:r>
            <a:r>
              <a:rPr lang="ko-KR" altLang="en-US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요</a:t>
            </a:r>
            <a:r>
              <a:rPr lang="en-US" altLang="ko-KR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</a:t>
            </a:r>
          </a:p>
          <a:p>
            <a:pPr latinLnBrk="1">
              <a:spcAft>
                <a:spcPts val="1000"/>
              </a:spcAft>
            </a:pPr>
            <a:endParaRPr lang="en-US" altLang="ko-KR" kern="0" dirty="0">
              <a:solidFill>
                <a:srgbClr val="000000"/>
              </a:solidFill>
              <a:latin typeface="+mn-ea"/>
              <a:cs typeface="Gulim" panose="020B0600000101010101" pitchFamily="34" charset="-127"/>
            </a:endParaRPr>
          </a:p>
          <a:p>
            <a:pPr latinLnBrk="1"/>
            <a:r>
              <a:rPr lang="en-US" altLang="ko-KR" dirty="0">
                <a:latin typeface="+mn-ea"/>
              </a:rPr>
              <a:t>7) </a:t>
            </a:r>
            <a:r>
              <a:rPr lang="ko-KR" altLang="ko-KR" dirty="0">
                <a:latin typeface="+mn-ea"/>
              </a:rPr>
              <a:t>주몽과 친구들은 강을 어떻게 건넜나</a:t>
            </a:r>
            <a:r>
              <a:rPr lang="ko-KR" altLang="en-US" dirty="0">
                <a:latin typeface="+mn-ea"/>
              </a:rPr>
              <a:t>요</a:t>
            </a:r>
            <a:r>
              <a:rPr lang="en-US" altLang="ko-KR" dirty="0">
                <a:latin typeface="+mn-ea"/>
              </a:rPr>
              <a:t>?</a:t>
            </a:r>
          </a:p>
          <a:p>
            <a:pPr latinLnBrk="1">
              <a:lnSpc>
                <a:spcPct val="150000"/>
              </a:lnSpc>
            </a:pPr>
            <a:endParaRPr lang="ko-KR" altLang="ko-KR" dirty="0">
              <a:latin typeface="+mn-ea"/>
            </a:endParaRPr>
          </a:p>
          <a:p>
            <a:endParaRPr lang="en-US" altLang="ko-KR" dirty="0">
              <a:latin typeface="+mn-ea"/>
            </a:endParaRPr>
          </a:p>
          <a:p>
            <a:r>
              <a:rPr lang="en-US" altLang="ko-KR" dirty="0">
                <a:latin typeface="+mn-ea"/>
              </a:rPr>
              <a:t>8) </a:t>
            </a:r>
            <a:r>
              <a:rPr lang="ko-KR" altLang="ko-KR" dirty="0">
                <a:latin typeface="+mn-ea"/>
              </a:rPr>
              <a:t>주몽이 세운 나라</a:t>
            </a:r>
            <a:r>
              <a:rPr lang="en-US" altLang="ko-KR" dirty="0">
                <a:latin typeface="+mn-ea"/>
              </a:rPr>
              <a:t> </a:t>
            </a:r>
            <a:r>
              <a:rPr lang="ko-KR" altLang="en-US" dirty="0">
                <a:latin typeface="+mn-ea"/>
              </a:rPr>
              <a:t>이름은 무엇인가요</a:t>
            </a:r>
            <a:r>
              <a:rPr lang="en-US" altLang="ko-KR" dirty="0">
                <a:latin typeface="+mn-ea"/>
              </a:rPr>
              <a:t>?</a:t>
            </a:r>
          </a:p>
          <a:p>
            <a:endParaRPr lang="ko-KR" altLang="ko-KR" kern="1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925CF6E-0CB4-40F1-9459-F60C0AD40CBC}"/>
              </a:ext>
            </a:extLst>
          </p:cNvPr>
          <p:cNvSpPr txBox="1"/>
          <p:nvPr/>
        </p:nvSpPr>
        <p:spPr>
          <a:xfrm>
            <a:off x="386394" y="368604"/>
            <a:ext cx="8758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해모수</a:t>
            </a:r>
            <a:r>
              <a:rPr lang="en-US" altLang="ko-KR" dirty="0">
                <a:solidFill>
                  <a:srgbClr val="FF0000"/>
                </a:solidFill>
              </a:rPr>
              <a:t>: </a:t>
            </a:r>
            <a:r>
              <a:rPr lang="ko-KR" altLang="en-US" dirty="0">
                <a:solidFill>
                  <a:srgbClr val="FF0000"/>
                </a:solidFill>
              </a:rPr>
              <a:t>하늘의 </a:t>
            </a:r>
            <a:r>
              <a:rPr lang="ko-KR" altLang="en-US" dirty="0" smtClean="0">
                <a:solidFill>
                  <a:srgbClr val="FF0000"/>
                </a:solidFill>
              </a:rPr>
              <a:t>신 </a:t>
            </a:r>
            <a:r>
              <a:rPr lang="en-US" altLang="ko-KR" dirty="0" smtClean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하느님의 아들</a:t>
            </a:r>
            <a:r>
              <a:rPr lang="en-US" altLang="ko-KR" dirty="0">
                <a:solidFill>
                  <a:srgbClr val="FF0000"/>
                </a:solidFill>
              </a:rPr>
              <a:t>)           </a:t>
            </a:r>
            <a:r>
              <a:rPr lang="ko-KR" altLang="en-US" dirty="0">
                <a:solidFill>
                  <a:srgbClr val="FF0000"/>
                </a:solidFill>
              </a:rPr>
              <a:t>유화</a:t>
            </a:r>
            <a:r>
              <a:rPr lang="en-US" altLang="ko-KR" dirty="0">
                <a:solidFill>
                  <a:srgbClr val="FF0000"/>
                </a:solidFill>
              </a:rPr>
              <a:t>: </a:t>
            </a:r>
            <a:r>
              <a:rPr lang="ko-KR" altLang="en-US" dirty="0">
                <a:solidFill>
                  <a:srgbClr val="FF0000"/>
                </a:solidFill>
              </a:rPr>
              <a:t>물의 신 하백의 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E946433-B6AE-442F-87EA-F586FDB889A1}"/>
              </a:ext>
            </a:extLst>
          </p:cNvPr>
          <p:cNvSpPr txBox="1"/>
          <p:nvPr/>
        </p:nvSpPr>
        <p:spPr>
          <a:xfrm>
            <a:off x="385011" y="1138989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730DB0A-8A44-4FEA-8122-C73CFE111409}"/>
              </a:ext>
            </a:extLst>
          </p:cNvPr>
          <p:cNvSpPr txBox="1"/>
          <p:nvPr/>
        </p:nvSpPr>
        <p:spPr>
          <a:xfrm>
            <a:off x="385011" y="1941095"/>
            <a:ext cx="6416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동물들이 알을 보호했다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D809BE1-67B7-4144-9A51-BBEC7307FB82}"/>
              </a:ext>
            </a:extLst>
          </p:cNvPr>
          <p:cNvSpPr txBox="1"/>
          <p:nvPr/>
        </p:nvSpPr>
        <p:spPr>
          <a:xfrm>
            <a:off x="385011" y="2789856"/>
            <a:ext cx="2518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주몽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1CE6201-A96D-4617-92B8-373EA79B5CE6}"/>
              </a:ext>
            </a:extLst>
          </p:cNvPr>
          <p:cNvSpPr txBox="1"/>
          <p:nvPr/>
        </p:nvSpPr>
        <p:spPr>
          <a:xfrm>
            <a:off x="385011" y="3577389"/>
            <a:ext cx="6833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활을 잘 쏘는 아이라는 뜻이다</a:t>
            </a:r>
            <a:r>
              <a:rPr lang="en-US" altLang="ko-KR" dirty="0">
                <a:solidFill>
                  <a:srgbClr val="FF0000"/>
                </a:solidFill>
              </a:rPr>
              <a:t>. 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8A731A2-1BBB-4AC2-9E79-D413BF2B217D}"/>
              </a:ext>
            </a:extLst>
          </p:cNvPr>
          <p:cNvSpPr txBox="1"/>
          <p:nvPr/>
        </p:nvSpPr>
        <p:spPr>
          <a:xfrm>
            <a:off x="385011" y="4347410"/>
            <a:ext cx="7475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주몽이 뛰어나서 질투를 하였다</a:t>
            </a:r>
            <a:r>
              <a:rPr lang="en-US" altLang="ko-KR" dirty="0">
                <a:solidFill>
                  <a:srgbClr val="FF0000"/>
                </a:solidFill>
              </a:rPr>
              <a:t>. 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76D7FF6-AC8A-4943-8EE8-AECF23345100}"/>
              </a:ext>
            </a:extLst>
          </p:cNvPr>
          <p:cNvSpPr txBox="1"/>
          <p:nvPr/>
        </p:nvSpPr>
        <p:spPr>
          <a:xfrm>
            <a:off x="385011" y="5149516"/>
            <a:ext cx="11421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해모수의 아들이자 물의 신 하백의 </a:t>
            </a:r>
            <a:r>
              <a:rPr lang="ko-KR" altLang="en-US" dirty="0" smtClean="0">
                <a:solidFill>
                  <a:srgbClr val="FF0000"/>
                </a:solidFill>
              </a:rPr>
              <a:t>손자로 </a:t>
            </a:r>
            <a:r>
              <a:rPr lang="ko-KR" altLang="en-US" dirty="0">
                <a:solidFill>
                  <a:srgbClr val="FF0000"/>
                </a:solidFill>
              </a:rPr>
              <a:t>도움을 구하자 강물 위로 수많은 자라와 물고기 올라와 다리가 되어 주었다</a:t>
            </a:r>
            <a:r>
              <a:rPr lang="en-US" altLang="ko-KR" dirty="0">
                <a:solidFill>
                  <a:srgbClr val="FF0000"/>
                </a:solidFill>
              </a:rPr>
              <a:t>. 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66BBE80-16C4-43CA-9D9D-A94FB565E39B}"/>
              </a:ext>
            </a:extLst>
          </p:cNvPr>
          <p:cNvSpPr txBox="1"/>
          <p:nvPr/>
        </p:nvSpPr>
        <p:spPr>
          <a:xfrm>
            <a:off x="4331368" y="5795847"/>
            <a:ext cx="2277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solidFill>
                  <a:srgbClr val="FF0000"/>
                </a:solidFill>
              </a:rPr>
              <a:t>고구려</a:t>
            </a:r>
          </a:p>
        </p:txBody>
      </p:sp>
    </p:spTree>
    <p:extLst>
      <p:ext uri="{BB962C8B-B14F-4D97-AF65-F5344CB8AC3E}">
        <p14:creationId xmlns:p14="http://schemas.microsoft.com/office/powerpoint/2010/main" val="188912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9" grpId="0"/>
      <p:bldP spid="10" grpId="0"/>
      <p:bldP spid="12" grpId="0"/>
      <p:bldP spid="13" grpId="0"/>
      <p:bldP spid="14" grpId="0"/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E80A4CE6-C41F-4BB8-8053-F73A49721F1C}"/>
              </a:ext>
            </a:extLst>
          </p:cNvPr>
          <p:cNvSpPr txBox="1">
            <a:spLocks/>
          </p:cNvSpPr>
          <p:nvPr/>
        </p:nvSpPr>
        <p:spPr>
          <a:xfrm>
            <a:off x="767443" y="132294"/>
            <a:ext cx="6293756" cy="739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ko-KR" altLang="en-US" sz="3200" kern="0" dirty="0">
                <a:latin typeface="+mj-ea"/>
                <a:ea typeface="+mj-ea"/>
              </a:rPr>
              <a:t/>
            </a:r>
            <a:br>
              <a:rPr lang="ko-KR" altLang="en-US" sz="3200" kern="0" dirty="0">
                <a:latin typeface="+mj-ea"/>
                <a:ea typeface="+mj-ea"/>
              </a:rPr>
            </a:br>
            <a:r>
              <a:rPr lang="ko-KR" altLang="en-US" sz="3200" kern="0" dirty="0">
                <a:latin typeface="+mj-ea"/>
                <a:ea typeface="+mj-ea"/>
              </a:rPr>
              <a:t> </a:t>
            </a:r>
            <a:r>
              <a:rPr lang="ko-KR" altLang="en-US" sz="3200" b="1" kern="0" dirty="0">
                <a:latin typeface="+mj-ea"/>
                <a:ea typeface="+mj-ea"/>
              </a:rPr>
              <a:t>발음</a:t>
            </a:r>
            <a:r>
              <a:rPr lang="ko-KR" altLang="en-US" sz="3200" kern="0" dirty="0">
                <a:latin typeface="+mj-ea"/>
                <a:ea typeface="+mj-ea"/>
              </a:rPr>
              <a:t> 공부하기     </a:t>
            </a:r>
            <a:r>
              <a:rPr lang="ko-KR" altLang="en-US" sz="3200" kern="0" dirty="0">
                <a:latin typeface="+mj-ea"/>
                <a:ea typeface="+mj-ea"/>
                <a:cs typeface="Arial" panose="020B0604020202020204" pitchFamily="34" charset="0"/>
              </a:rPr>
              <a:t>► </a:t>
            </a:r>
            <a:r>
              <a:rPr lang="ko-KR" altLang="en-US" sz="3200" b="1" kern="0" dirty="0">
                <a:latin typeface="+mj-ea"/>
                <a:ea typeface="+mj-ea"/>
              </a:rPr>
              <a:t>겹받침 ‘</a:t>
            </a:r>
            <a:r>
              <a:rPr lang="ko-KR" altLang="en-US" sz="3200" b="1" kern="0" dirty="0" err="1">
                <a:latin typeface="+mj-ea"/>
                <a:ea typeface="+mj-ea"/>
              </a:rPr>
              <a:t>ㅄ</a:t>
            </a:r>
            <a:r>
              <a:rPr lang="ko-KR" altLang="en-US" sz="3200" b="1" kern="0" dirty="0">
                <a:latin typeface="+mj-ea"/>
                <a:ea typeface="+mj-ea"/>
              </a:rPr>
              <a:t>’</a:t>
            </a:r>
            <a:br>
              <a:rPr lang="ko-KR" altLang="en-US" sz="3200" b="1" kern="0" dirty="0">
                <a:latin typeface="+mj-ea"/>
                <a:ea typeface="+mj-ea"/>
              </a:rPr>
            </a:br>
            <a:endParaRPr lang="ko-KR" altLang="en-US" sz="3200" kern="0" dirty="0">
              <a:latin typeface="+mj-ea"/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C1F6339-FFDD-4C6B-B8C3-694FC38DD860}"/>
              </a:ext>
            </a:extLst>
          </p:cNvPr>
          <p:cNvSpPr txBox="1"/>
          <p:nvPr/>
        </p:nvSpPr>
        <p:spPr>
          <a:xfrm>
            <a:off x="389467" y="881413"/>
            <a:ext cx="11328400" cy="526297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ko-KR" altLang="en-US" sz="2400" dirty="0"/>
              <a:t>겹받침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ㅄ</a:t>
            </a:r>
            <a:r>
              <a:rPr lang="en-US" altLang="ko-KR" sz="2400" dirty="0"/>
              <a:t>’ </a:t>
            </a:r>
            <a:r>
              <a:rPr lang="ko-KR" altLang="en-US" sz="2400" dirty="0"/>
              <a:t>뒤에 자음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ㄱ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ㄷ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ㅂ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ㅅ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ㅈ</a:t>
            </a:r>
            <a:r>
              <a:rPr lang="en-US" altLang="ko-KR" sz="2400" dirty="0"/>
              <a:t>‘</a:t>
            </a:r>
            <a:r>
              <a:rPr lang="ko-KR" altLang="en-US" sz="2400" dirty="0"/>
              <a:t>이 만나면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ㅄ</a:t>
            </a:r>
            <a:r>
              <a:rPr lang="en-US" altLang="ko-KR" sz="2400" dirty="0"/>
              <a:t>‘</a:t>
            </a:r>
            <a:r>
              <a:rPr lang="ko-KR" altLang="en-US" sz="2400" dirty="0"/>
              <a:t>이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ㅂ</a:t>
            </a:r>
            <a:r>
              <a:rPr lang="en-US" altLang="ko-KR" sz="2400" dirty="0"/>
              <a:t>’</a:t>
            </a:r>
            <a:r>
              <a:rPr lang="ko-KR" altLang="en-US" sz="2400" dirty="0"/>
              <a:t>으로 소리 나고 뒤의 자음들은 된소리 </a:t>
            </a:r>
            <a:r>
              <a:rPr lang="en-US" altLang="ko-KR" sz="2400" dirty="0"/>
              <a:t>[</a:t>
            </a:r>
            <a:r>
              <a:rPr lang="ko-KR" altLang="en-US" sz="2400" dirty="0" err="1"/>
              <a:t>ㄲ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ㄸ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ㅃ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ㅆ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ㅉ</a:t>
            </a:r>
            <a:r>
              <a:rPr lang="en-US" altLang="ko-KR" sz="2400" dirty="0"/>
              <a:t>]</a:t>
            </a:r>
            <a:r>
              <a:rPr lang="ko-KR" altLang="en-US" sz="2400" dirty="0"/>
              <a:t>으로 소리 난다</a:t>
            </a:r>
            <a:r>
              <a:rPr lang="en-US" altLang="ko-KR" sz="2400" dirty="0"/>
              <a:t>. </a:t>
            </a:r>
          </a:p>
          <a:p>
            <a:pPr>
              <a:lnSpc>
                <a:spcPct val="20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없고</a:t>
            </a:r>
            <a:r>
              <a:rPr lang="ko-KR" altLang="en-US" sz="2400" dirty="0"/>
              <a:t>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업꼬</a:t>
            </a:r>
            <a:r>
              <a:rPr lang="en-US" altLang="ko-KR" sz="2400" dirty="0">
                <a:solidFill>
                  <a:srgbClr val="FF0000"/>
                </a:solidFill>
              </a:rPr>
              <a:t>]        </a:t>
            </a:r>
            <a:r>
              <a:rPr lang="ko-KR" altLang="en-US" sz="2400" dirty="0">
                <a:solidFill>
                  <a:srgbClr val="FF0000"/>
                </a:solidFill>
              </a:rPr>
              <a:t>없습</a:t>
            </a:r>
            <a:r>
              <a:rPr lang="ko-KR" altLang="en-US" sz="2400" dirty="0"/>
              <a:t>니다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업씀</a:t>
            </a:r>
            <a:r>
              <a:rPr lang="ko-KR" altLang="en-US" sz="2400" dirty="0" err="1"/>
              <a:t>니다</a:t>
            </a:r>
            <a:r>
              <a:rPr lang="en-US" altLang="ko-KR" sz="2400" dirty="0"/>
              <a:t>]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ko-KR" altLang="en-US" sz="2400" dirty="0"/>
              <a:t>겹받침 </a:t>
            </a:r>
            <a:r>
              <a:rPr lang="en-US" altLang="ko-KR" sz="2400" dirty="0"/>
              <a:t>‘</a:t>
            </a:r>
            <a:r>
              <a:rPr lang="ko-KR" altLang="en-US" sz="2400" dirty="0"/>
              <a:t>ㅄ</a:t>
            </a:r>
            <a:r>
              <a:rPr lang="en-US" altLang="ko-KR" sz="2400" dirty="0"/>
              <a:t>’ </a:t>
            </a:r>
            <a:r>
              <a:rPr lang="ko-KR" altLang="en-US" sz="2400" dirty="0"/>
              <a:t>뒤에</a:t>
            </a:r>
            <a:r>
              <a:rPr lang="en-US" altLang="ko-KR" sz="2400" dirty="0"/>
              <a:t> </a:t>
            </a:r>
            <a:r>
              <a:rPr lang="ko-KR" altLang="en-US" sz="2400" dirty="0"/>
              <a:t>모음이 오는 경우</a:t>
            </a:r>
            <a:r>
              <a:rPr lang="en-US" altLang="ko-KR" sz="2400" dirty="0"/>
              <a:t>: </a:t>
            </a:r>
            <a:r>
              <a:rPr lang="ko-KR" altLang="en-US" sz="2400" dirty="0" smtClean="0"/>
              <a:t>연음되어서 </a:t>
            </a:r>
            <a:r>
              <a:rPr lang="en-US" altLang="ko-KR" sz="2400" dirty="0"/>
              <a:t>‘</a:t>
            </a:r>
            <a:r>
              <a:rPr lang="ko-KR" altLang="en-US" sz="2400" dirty="0" err="1"/>
              <a:t>ㅄ</a:t>
            </a:r>
            <a:r>
              <a:rPr lang="en-US" altLang="ko-KR" sz="2400" dirty="0"/>
              <a:t>’</a:t>
            </a:r>
            <a:r>
              <a:rPr lang="ko-KR" altLang="en-US" sz="2400" dirty="0"/>
              <a:t> 이 </a:t>
            </a:r>
            <a:r>
              <a:rPr lang="en-US" altLang="ko-KR" sz="2400" dirty="0"/>
              <a:t>‘</a:t>
            </a:r>
            <a:r>
              <a:rPr lang="ko-KR" altLang="en-US" sz="2400" dirty="0" smtClean="0"/>
              <a:t>ㅂ</a:t>
            </a:r>
            <a:r>
              <a:rPr lang="en-US" altLang="ko-KR" sz="2400" dirty="0" smtClean="0"/>
              <a:t>’</a:t>
            </a:r>
            <a:r>
              <a:rPr lang="ko-KR" altLang="en-US" sz="2400" dirty="0" smtClean="0"/>
              <a:t>으로 </a:t>
            </a:r>
            <a:r>
              <a:rPr lang="ko-KR" altLang="en-US" sz="2400" dirty="0"/>
              <a:t>소리 난다</a:t>
            </a:r>
            <a:r>
              <a:rPr lang="en-US" altLang="ko-KR" sz="2400" dirty="0"/>
              <a:t>. </a:t>
            </a:r>
          </a:p>
          <a:p>
            <a:pPr>
              <a:lnSpc>
                <a:spcPct val="20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없어</a:t>
            </a:r>
            <a:r>
              <a:rPr lang="ko-KR" altLang="en-US" sz="2400" dirty="0"/>
              <a:t>요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업써</a:t>
            </a:r>
            <a:r>
              <a:rPr lang="ko-KR" altLang="en-US" sz="2400" dirty="0" err="1"/>
              <a:t>요</a:t>
            </a:r>
            <a:r>
              <a:rPr lang="en-US" altLang="ko-KR" sz="2400" dirty="0"/>
              <a:t>]</a:t>
            </a:r>
            <a:r>
              <a:rPr lang="en-US" altLang="ko-KR" sz="2400" dirty="0">
                <a:solidFill>
                  <a:srgbClr val="FF0000"/>
                </a:solidFill>
              </a:rPr>
              <a:t>          </a:t>
            </a:r>
            <a:r>
              <a:rPr lang="ko-KR" altLang="en-US" sz="2400" dirty="0">
                <a:solidFill>
                  <a:srgbClr val="FF0000"/>
                </a:solidFill>
              </a:rPr>
              <a:t>값이 </a:t>
            </a:r>
            <a:r>
              <a:rPr lang="en-US" altLang="ko-KR" sz="2400" dirty="0"/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갑씨</a:t>
            </a:r>
            <a:r>
              <a:rPr lang="en-US" altLang="ko-KR" sz="2400" dirty="0"/>
              <a:t>]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/>
              <a:t>겹받침 </a:t>
            </a:r>
            <a:r>
              <a:rPr lang="en-US" altLang="ko-KR" sz="2400" dirty="0"/>
              <a:t>‘</a:t>
            </a:r>
            <a:r>
              <a:rPr lang="ko-KR" altLang="en-US" sz="2400" dirty="0"/>
              <a:t>ㅄ</a:t>
            </a:r>
            <a:r>
              <a:rPr lang="en-US" altLang="ko-KR" sz="2400" dirty="0"/>
              <a:t>’ </a:t>
            </a:r>
            <a:r>
              <a:rPr lang="ko-KR" altLang="en-US" sz="2400" dirty="0"/>
              <a:t>뒤에 </a:t>
            </a:r>
            <a:r>
              <a:rPr lang="en-US" altLang="ko-KR" sz="2400" dirty="0"/>
              <a:t>‘</a:t>
            </a:r>
            <a:r>
              <a:rPr lang="ko-KR" altLang="en-US" sz="2400" dirty="0"/>
              <a:t>ㄴ</a:t>
            </a:r>
            <a:r>
              <a:rPr lang="en-US" altLang="ko-KR" sz="2400" dirty="0"/>
              <a:t>, </a:t>
            </a:r>
            <a:r>
              <a:rPr lang="ko-KR" altLang="en-US" sz="2400" dirty="0" err="1"/>
              <a:t>ㅁ</a:t>
            </a:r>
            <a:r>
              <a:rPr lang="en-US" altLang="ko-KR" sz="2400" dirty="0"/>
              <a:t>’</a:t>
            </a:r>
            <a:r>
              <a:rPr lang="ko-KR" altLang="en-US" sz="2400" dirty="0"/>
              <a:t>이 올 경우</a:t>
            </a:r>
            <a:r>
              <a:rPr lang="en-US" altLang="ko-KR" sz="2400" dirty="0"/>
              <a:t>: ‘</a:t>
            </a:r>
            <a:r>
              <a:rPr lang="ko-KR" altLang="en-US" sz="2400" dirty="0" err="1"/>
              <a:t>ㅂ</a:t>
            </a:r>
            <a:r>
              <a:rPr lang="en-US" altLang="ko-KR" sz="2400" dirty="0"/>
              <a:t>’</a:t>
            </a:r>
            <a:r>
              <a:rPr lang="ko-KR" altLang="en-US" sz="2400" dirty="0"/>
              <a:t>이 </a:t>
            </a:r>
            <a:r>
              <a:rPr lang="en-US" altLang="ko-KR" sz="2400" dirty="0"/>
              <a:t>[</a:t>
            </a:r>
            <a:r>
              <a:rPr lang="ko-KR" altLang="en-US" sz="2400" dirty="0" err="1"/>
              <a:t>ㅁ</a:t>
            </a:r>
            <a:r>
              <a:rPr lang="en-US" altLang="ko-KR" sz="2400" dirty="0"/>
              <a:t>]</a:t>
            </a:r>
            <a:r>
              <a:rPr lang="ko-KR" altLang="en-US" sz="2400" dirty="0"/>
              <a:t>으로 발음된다</a:t>
            </a:r>
            <a:r>
              <a:rPr lang="en-US" altLang="ko-KR" sz="2400" dirty="0"/>
              <a:t>. </a:t>
            </a:r>
          </a:p>
          <a:p>
            <a:pPr>
              <a:lnSpc>
                <a:spcPct val="20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없는 </a:t>
            </a:r>
            <a:r>
              <a:rPr lang="en-US" altLang="ko-KR" sz="2400" dirty="0">
                <a:solidFill>
                  <a:srgbClr val="FF0000"/>
                </a:solidFill>
              </a:rPr>
              <a:t>[</a:t>
            </a:r>
            <a:r>
              <a:rPr lang="ko-KR" altLang="en-US" sz="2400" dirty="0" err="1">
                <a:solidFill>
                  <a:srgbClr val="FF0000"/>
                </a:solidFill>
              </a:rPr>
              <a:t>엄는</a:t>
            </a:r>
            <a:r>
              <a:rPr lang="en-US" altLang="ko-KR" sz="2400" dirty="0">
                <a:solidFill>
                  <a:srgbClr val="FF0000"/>
                </a:solidFill>
              </a:rPr>
              <a:t>]</a:t>
            </a:r>
            <a:r>
              <a:rPr lang="en-US" altLang="ko-KR" sz="2400" dirty="0"/>
              <a:t>      </a:t>
            </a:r>
            <a:r>
              <a:rPr lang="ko-KR" altLang="en-US" sz="2400" dirty="0" smtClean="0"/>
              <a:t>값만 </a:t>
            </a:r>
            <a:r>
              <a:rPr lang="en-US" altLang="ko-KR" sz="2400" dirty="0" smtClean="0"/>
              <a:t>[</a:t>
            </a:r>
            <a:r>
              <a:rPr lang="ko-KR" altLang="en-US" sz="2400" dirty="0">
                <a:solidFill>
                  <a:srgbClr val="FF0000"/>
                </a:solidFill>
              </a:rPr>
              <a:t>감만</a:t>
            </a:r>
            <a:r>
              <a:rPr lang="en-US" altLang="ko-KR" sz="2400" dirty="0">
                <a:solidFill>
                  <a:srgbClr val="FF0000"/>
                </a:solidFill>
              </a:rPr>
              <a:t>]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22497807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43E26B00-426A-4078-B19D-F05698AD892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2500416E-F0A8-4970-B138-D4298E62193D}"/>
              </a:ext>
            </a:extLst>
          </p:cNvPr>
          <p:cNvSpPr/>
          <p:nvPr/>
        </p:nvSpPr>
        <p:spPr>
          <a:xfrm>
            <a:off x="0" y="0"/>
            <a:ext cx="1219200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3200" dirty="0">
                <a:latin typeface="Batang" panose="02030600000101010101" pitchFamily="18" charset="-127"/>
                <a:ea typeface="Batang" panose="02030600000101010101" pitchFamily="18" charset="-127"/>
              </a:rPr>
              <a:t>◈</a:t>
            </a:r>
            <a:r>
              <a:rPr lang="ko-KR" altLang="en-US" sz="3200" dirty="0"/>
              <a:t>밑줄 친 부분에 주의해서 문장을 큰 소리로 읽어 봅시다</a:t>
            </a:r>
            <a:r>
              <a:rPr lang="en-US" altLang="ko-KR" sz="3200" dirty="0"/>
              <a:t>.</a:t>
            </a:r>
            <a:endParaRPr lang="en-US" altLang="ko-KR" sz="2800" dirty="0"/>
          </a:p>
          <a:p>
            <a:pPr marL="741363" indent="-457200">
              <a:lnSpc>
                <a:spcPct val="250000"/>
              </a:lnSpc>
              <a:buAutoNum type="arabicParenR"/>
            </a:pPr>
            <a:r>
              <a:rPr lang="ko-KR" altLang="en-US" sz="2800" dirty="0"/>
              <a:t>시간이 </a:t>
            </a:r>
            <a:r>
              <a:rPr lang="ko-KR" altLang="en-US" sz="2800" u="sng" dirty="0">
                <a:solidFill>
                  <a:srgbClr val="FF0000"/>
                </a:solidFill>
              </a:rPr>
              <a:t>없으니까</a:t>
            </a:r>
            <a:r>
              <a:rPr lang="ko-KR" altLang="en-US" sz="2800" dirty="0"/>
              <a:t> 택시를 타세요</a:t>
            </a:r>
            <a:r>
              <a:rPr lang="en-US" altLang="ko-KR" sz="2800" dirty="0"/>
              <a:t>.</a:t>
            </a:r>
          </a:p>
          <a:p>
            <a:pPr marL="741363" indent="-457200">
              <a:lnSpc>
                <a:spcPct val="200000"/>
              </a:lnSpc>
              <a:buAutoNum type="arabicParenR"/>
            </a:pPr>
            <a:r>
              <a:rPr lang="ko-KR" altLang="en-US" sz="2800" dirty="0"/>
              <a:t>그 인형은 </a:t>
            </a:r>
            <a:r>
              <a:rPr lang="ko-KR" altLang="en-US" sz="2800" u="sng" dirty="0">
                <a:solidFill>
                  <a:srgbClr val="FF0000"/>
                </a:solidFill>
              </a:rPr>
              <a:t>값이</a:t>
            </a:r>
            <a:r>
              <a:rPr lang="ko-KR" altLang="en-US" sz="2800" dirty="0"/>
              <a:t> 비싸요</a:t>
            </a:r>
            <a:r>
              <a:rPr lang="en-US" altLang="ko-KR" sz="2800" dirty="0"/>
              <a:t>.</a:t>
            </a:r>
          </a:p>
          <a:p>
            <a:pPr marL="741363" indent="-457200">
              <a:lnSpc>
                <a:spcPct val="200000"/>
              </a:lnSpc>
            </a:pPr>
            <a:r>
              <a:rPr lang="en-US" altLang="ko-KR" sz="2800" dirty="0"/>
              <a:t>3)</a:t>
            </a:r>
            <a:r>
              <a:rPr lang="ko-KR" altLang="en-US" sz="2800" dirty="0"/>
              <a:t> 비행기로 보낼 수 </a:t>
            </a:r>
            <a:r>
              <a:rPr lang="ko-KR" altLang="en-US" sz="2800" u="sng" dirty="0">
                <a:solidFill>
                  <a:srgbClr val="FF0000"/>
                </a:solidFill>
              </a:rPr>
              <a:t>없는</a:t>
            </a:r>
            <a:r>
              <a:rPr lang="ko-KR" altLang="en-US" sz="2800" dirty="0"/>
              <a:t> 것은 배로 보내야 돼요</a:t>
            </a:r>
            <a:r>
              <a:rPr lang="en-US" altLang="ko-KR" sz="2800" dirty="0"/>
              <a:t>. </a:t>
            </a:r>
          </a:p>
          <a:p>
            <a:pPr marL="741363" indent="-457200">
              <a:lnSpc>
                <a:spcPct val="200000"/>
              </a:lnSpc>
            </a:pPr>
            <a:r>
              <a:rPr lang="en-US" altLang="ko-KR" sz="2800" dirty="0"/>
              <a:t>4) </a:t>
            </a:r>
            <a:r>
              <a:rPr lang="ko-KR" altLang="en-US" sz="2800" dirty="0"/>
              <a:t>그 옷은 </a:t>
            </a:r>
            <a:r>
              <a:rPr lang="ko-KR" altLang="en-US" sz="2800" u="sng" dirty="0">
                <a:solidFill>
                  <a:srgbClr val="FF0000"/>
                </a:solidFill>
              </a:rPr>
              <a:t>값만</a:t>
            </a:r>
            <a:r>
              <a:rPr lang="ko-KR" altLang="en-US" sz="2800" dirty="0"/>
              <a:t> 비싸고 안 예뻐요</a:t>
            </a:r>
            <a:r>
              <a:rPr lang="en-US" altLang="ko-KR" sz="2800" dirty="0"/>
              <a:t>.</a:t>
            </a:r>
          </a:p>
          <a:p>
            <a:pPr marL="741363" indent="-457200">
              <a:lnSpc>
                <a:spcPct val="200000"/>
              </a:lnSpc>
            </a:pPr>
            <a:r>
              <a:rPr lang="en-US" altLang="ko-KR" sz="2800" dirty="0"/>
              <a:t>5) </a:t>
            </a:r>
            <a:r>
              <a:rPr lang="ko-KR" altLang="en-US" sz="2800" dirty="0"/>
              <a:t>내 방에는 아무것도 </a:t>
            </a:r>
            <a:r>
              <a:rPr lang="ko-KR" altLang="en-US" sz="2800" u="sng" dirty="0">
                <a:solidFill>
                  <a:srgbClr val="FF0000"/>
                </a:solidFill>
              </a:rPr>
              <a:t>없다</a:t>
            </a:r>
            <a:r>
              <a:rPr lang="en-US" altLang="ko-KR" sz="2800" dirty="0"/>
              <a:t>.</a:t>
            </a:r>
            <a:r>
              <a:rPr lang="ko-KR" altLang="en-US" sz="2800" dirty="0"/>
              <a:t> 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34061601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76FAB12-C291-4AF8-BA0E-9DD099FE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861"/>
            <a:ext cx="10515600" cy="70167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Reference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AAC23C7-FFEA-432A-AE62-107F92FE7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805536"/>
            <a:ext cx="10515600" cy="5371427"/>
          </a:xfrm>
          <a:solidFill>
            <a:schemeClr val="lt1"/>
          </a:solidFill>
        </p:spPr>
        <p:txBody>
          <a:bodyPr>
            <a:normAutofit fontScale="92500" lnSpcReduction="20000"/>
          </a:bodyPr>
          <a:lstStyle/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/>
              <a:t> </a:t>
            </a:r>
            <a:r>
              <a:rPr lang="ko-KR" altLang="en-US" sz="1600" dirty="0"/>
              <a:t>재외동포를 위한 한국어 </a:t>
            </a:r>
            <a:r>
              <a:rPr lang="en-US" altLang="ko-KR" sz="1600" dirty="0"/>
              <a:t>2-1 (</a:t>
            </a:r>
            <a:r>
              <a:rPr lang="ko-KR" altLang="en-US" sz="1600" dirty="0"/>
              <a:t>영어권</a:t>
            </a:r>
            <a:r>
              <a:rPr lang="en-US" altLang="ko-KR" sz="1600" dirty="0"/>
              <a:t>). </a:t>
            </a:r>
            <a:r>
              <a:rPr lang="ko-KR" altLang="en-US" sz="1600" dirty="0"/>
              <a:t>교육부 국립국제교육원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재외동포를 위한 한국어 </a:t>
            </a:r>
            <a:r>
              <a:rPr lang="en-US" altLang="ko-KR" sz="1600" dirty="0"/>
              <a:t>2-1 (</a:t>
            </a:r>
            <a:r>
              <a:rPr lang="ko-KR" altLang="en-US" sz="1600" dirty="0"/>
              <a:t>범용</a:t>
            </a:r>
            <a:r>
              <a:rPr lang="en-US" altLang="ko-KR" sz="1600" dirty="0"/>
              <a:t>). </a:t>
            </a:r>
            <a:r>
              <a:rPr lang="ko-KR" altLang="en-US" sz="1600" dirty="0"/>
              <a:t>교육부 국립국제교육원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한글학교 </a:t>
            </a:r>
            <a:r>
              <a:rPr lang="ko-KR" altLang="en-US" sz="1600" dirty="0" err="1"/>
              <a:t>학생용</a:t>
            </a:r>
            <a:r>
              <a:rPr lang="ko-KR" altLang="en-US" sz="1600" dirty="0"/>
              <a:t> 동화로 배우는 한국어</a:t>
            </a:r>
            <a:r>
              <a:rPr lang="en-US" altLang="ko-KR" sz="1600" dirty="0"/>
              <a:t>. </a:t>
            </a:r>
            <a:r>
              <a:rPr lang="ko-KR" altLang="en-US" sz="1600" dirty="0"/>
              <a:t>재외동포교육진흥재단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/>
              <a:t>한국어 </a:t>
            </a:r>
            <a:r>
              <a:rPr lang="en-US" altLang="ko-KR" sz="1600" dirty="0"/>
              <a:t>3. </a:t>
            </a:r>
            <a:r>
              <a:rPr lang="ko-KR" altLang="en-US" sz="1600" dirty="0"/>
              <a:t>한국교육과정 평가원</a:t>
            </a:r>
            <a:r>
              <a:rPr lang="en-US" altLang="ko-KR" sz="1600" dirty="0"/>
              <a:t>. </a:t>
            </a:r>
            <a:r>
              <a:rPr lang="ko-KR" altLang="en-US" sz="1600" dirty="0"/>
              <a:t>국제교육진흥원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3"/>
              </a:rPr>
              <a:t>https://quizlet.com/_8ccphx?x=1jqt&amp;i=2tig8t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4"/>
              </a:rPr>
              <a:t>https://www.youtube.com/watch?v=_vEHEb-6NO8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5"/>
              </a:rPr>
              <a:t>https://www.youtube.com/watch?v=3KPhol38N3w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6"/>
              </a:rPr>
              <a:t>https://youtu.be/yqNbmtBr4c8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dirty="0">
                <a:hlinkClick r:id="rId7"/>
              </a:rPr>
              <a:t>https://youtu.be/9OlgG8Qg2z0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600" dirty="0" err="1"/>
              <a:t>북토비전자도서관</a:t>
            </a:r>
            <a:r>
              <a:rPr lang="ko-KR" altLang="en-US" sz="1600" dirty="0"/>
              <a:t> </a:t>
            </a:r>
            <a:r>
              <a:rPr lang="en-US" altLang="ko-KR" sz="1600" dirty="0">
                <a:hlinkClick r:id="rId8"/>
              </a:rPr>
              <a:t>https://www.youtube.com/watch?v=HJvf4CPJba8</a:t>
            </a: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600" u="sng" dirty="0">
                <a:solidFill>
                  <a:schemeClr val="accent1"/>
                </a:solidFill>
              </a:rPr>
              <a:t>https://www. lingt.com</a:t>
            </a: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u="sng" dirty="0">
              <a:solidFill>
                <a:schemeClr val="accent1"/>
              </a:solidFill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ko-KR" alt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4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/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680EAF17-4A75-415B-8C37-79857CCE3F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4437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온라인 미디어 1" title="￭ﾋﾰ￫ﾁﾌ ￫ﾪﾨ￬ﾕﾄ ￭ﾃﾜ￬ﾂﾰ | ￬ﾆﾍ￫ﾋﾴ￪ﾳﾼ￪ﾲﾩ￬ﾖﾸ | ￬ﾠﾈ￬ﾕﾽ | ￬ﾠﾀ￪ﾸﾈ | ￬ﾚﾰ￫ﾦﾬ￫ﾂﾘ￫ﾝﾼ ￬ﾆﾍ￫ﾋﾴ | ￪ﾹﾨ￫ﾹﾄ￭ﾂﾤ￬ﾦﾈ KEBIKIDS">
            <a:hlinkClick r:id="" action="ppaction://media"/>
            <a:extLst>
              <a:ext uri="{FF2B5EF4-FFF2-40B4-BE49-F238E27FC236}">
                <a16:creationId xmlns:a16="http://schemas.microsoft.com/office/drawing/2014/main" xmlns="" id="{0A547B02-AF4B-4A12-AEEB-998C5D5DCE1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84223" y="870438"/>
            <a:ext cx="9743607" cy="5321437"/>
          </a:xfrm>
          <a:prstGeom prst="rect">
            <a:avLst/>
          </a:prstGeom>
        </p:spPr>
      </p:pic>
      <p:sp>
        <p:nvSpPr>
          <p:cNvPr id="7" name="제목 1">
            <a:extLst>
              <a:ext uri="{FF2B5EF4-FFF2-40B4-BE49-F238E27FC236}">
                <a16:creationId xmlns:a16="http://schemas.microsoft.com/office/drawing/2014/main" xmlns="" id="{81573410-6388-4CA0-B786-C03CDAC42276}"/>
              </a:ext>
            </a:extLst>
          </p:cNvPr>
          <p:cNvSpPr txBox="1">
            <a:spLocks/>
          </p:cNvSpPr>
          <p:nvPr/>
        </p:nvSpPr>
        <p:spPr>
          <a:xfrm>
            <a:off x="506437" y="168177"/>
            <a:ext cx="10863900" cy="702261"/>
          </a:xfrm>
          <a:prstGeom prst="rect">
            <a:avLst/>
          </a:prstGeom>
          <a:noFill/>
          <a:effectLst>
            <a:glow rad="127000">
              <a:schemeClr val="tx2"/>
            </a:glow>
          </a:effec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000" kern="0" dirty="0">
                <a:latin typeface="+mj-ea"/>
                <a:ea typeface="+mj-ea"/>
              </a:rPr>
              <a:t>오늘의 속담 </a:t>
            </a:r>
            <a:r>
              <a:rPr lang="en-US" altLang="ko-KR" sz="4000" kern="0" dirty="0">
                <a:latin typeface="+mj-ea"/>
                <a:ea typeface="+mj-ea"/>
              </a:rPr>
              <a:t>“</a:t>
            </a:r>
            <a:r>
              <a:rPr lang="ko-KR" altLang="en-US" sz="40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티끌 모아 태산</a:t>
            </a:r>
            <a:r>
              <a:rPr lang="en-US" altLang="ko-KR" sz="4000" kern="0" dirty="0">
                <a:latin typeface="+mj-ea"/>
                <a:ea typeface="+mj-ea"/>
              </a:rPr>
              <a:t>”</a:t>
            </a:r>
            <a:endParaRPr lang="en-US" sz="4000" kern="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D2612AA3-7BF3-41D3-A4FB-E3D139472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921" y="0"/>
            <a:ext cx="8904157" cy="615168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C47CDDA-C79A-47B8-8F67-E35D3EDFBF3B}"/>
              </a:ext>
            </a:extLst>
          </p:cNvPr>
          <p:cNvSpPr txBox="1"/>
          <p:nvPr/>
        </p:nvSpPr>
        <p:spPr>
          <a:xfrm>
            <a:off x="112295" y="5534526"/>
            <a:ext cx="13635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교재 </a:t>
            </a:r>
            <a:r>
              <a:rPr lang="en-US" altLang="ko-KR" sz="2000" b="1" dirty="0" smtClean="0"/>
              <a:t>P. 20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68003512-A256-415C-AC41-0EDFCA1CFB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47" y="209862"/>
            <a:ext cx="12177653" cy="5838420"/>
          </a:xfrm>
          <a:prstGeom prst="rect">
            <a:avLst/>
          </a:prstGeom>
        </p:spPr>
      </p:pic>
      <p:pic>
        <p:nvPicPr>
          <p:cNvPr id="3" name="Track 004">
            <a:hlinkClick r:id="" action="ppaction://media"/>
            <a:extLst>
              <a:ext uri="{FF2B5EF4-FFF2-40B4-BE49-F238E27FC236}">
                <a16:creationId xmlns:a16="http://schemas.microsoft.com/office/drawing/2014/main" xmlns="" id="{661AFF52-8EC8-4BC9-B2D3-EFC27A1E0E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77994" y="1355361"/>
            <a:ext cx="999344" cy="999344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7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AFF13916-3441-4D47-946C-6D5F3E0715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822194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6E6C570F-81E0-418D-A526-99B659D3D93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9492"/>
          <a:stretch/>
        </p:blipFill>
        <p:spPr>
          <a:xfrm>
            <a:off x="8269449" y="719268"/>
            <a:ext cx="3475295" cy="1364366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D487EA0F-924C-4753-89EA-69107EA08F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8479" y="2083634"/>
            <a:ext cx="2969537" cy="1007837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40EB3BA6-8F53-45A6-A1A9-026F9837AA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9954" y="3882452"/>
            <a:ext cx="4502045" cy="229349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295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43B0B57E-F513-4D0E-8EE8-030124E6C6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594"/>
          <a:stretch/>
        </p:blipFill>
        <p:spPr>
          <a:xfrm>
            <a:off x="779235" y="1049312"/>
            <a:ext cx="10061165" cy="256331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B7251EEA-575E-41DF-BD12-7E6A51B4A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4164" y="3728800"/>
            <a:ext cx="8984507" cy="24419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C7D35F0-71EB-4F44-96BE-0E8EBAA8CB7D}"/>
              </a:ext>
            </a:extLst>
          </p:cNvPr>
          <p:cNvSpPr txBox="1"/>
          <p:nvPr/>
        </p:nvSpPr>
        <p:spPr>
          <a:xfrm>
            <a:off x="779235" y="128336"/>
            <a:ext cx="10061165" cy="5232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ko-KR" altLang="en-US" sz="2800" b="1" dirty="0"/>
              <a:t>여러분들은 </a:t>
            </a:r>
            <a:r>
              <a:rPr lang="ko-KR" altLang="en-US" sz="2800" b="1" dirty="0" smtClean="0"/>
              <a:t>여가 활동을 </a:t>
            </a:r>
            <a:r>
              <a:rPr lang="ko-KR" altLang="en-US" sz="2800" b="1" dirty="0"/>
              <a:t>위해 어디로 가는 것을 좋아하나요</a:t>
            </a:r>
            <a:r>
              <a:rPr lang="en-US" altLang="ko-KR" sz="2800" b="1" dirty="0"/>
              <a:t>? </a:t>
            </a:r>
            <a:endParaRPr lang="ko-KR" altLang="en-US" sz="2800" b="1" dirty="0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xmlns="" id="{DDEE8F21-BC3E-4E9D-9EF0-18632C274519}"/>
              </a:ext>
            </a:extLst>
          </p:cNvPr>
          <p:cNvSpPr/>
          <p:nvPr/>
        </p:nvSpPr>
        <p:spPr>
          <a:xfrm>
            <a:off x="779235" y="3043003"/>
            <a:ext cx="1049565" cy="56962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xmlns="" id="{302ADDF1-5040-48D3-ADD8-DF05E2E3CEB9}"/>
              </a:ext>
            </a:extLst>
          </p:cNvPr>
          <p:cNvSpPr/>
          <p:nvPr/>
        </p:nvSpPr>
        <p:spPr>
          <a:xfrm>
            <a:off x="7389515" y="5592383"/>
            <a:ext cx="1049565" cy="56962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xmlns="" id="{680BC066-145E-4EAC-8100-77A9FB6C4F4A}"/>
              </a:ext>
            </a:extLst>
          </p:cNvPr>
          <p:cNvSpPr/>
          <p:nvPr/>
        </p:nvSpPr>
        <p:spPr>
          <a:xfrm>
            <a:off x="8370163" y="3043002"/>
            <a:ext cx="1049565" cy="56962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xmlns="" id="{87F7B843-48BE-4694-B859-9480BFC08424}"/>
              </a:ext>
            </a:extLst>
          </p:cNvPr>
          <p:cNvSpPr/>
          <p:nvPr/>
        </p:nvSpPr>
        <p:spPr>
          <a:xfrm>
            <a:off x="4594231" y="5578630"/>
            <a:ext cx="1049565" cy="56962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xmlns="" id="{15B6DDBF-1425-4AA1-81DE-AFFF00BF29A9}"/>
              </a:ext>
            </a:extLst>
          </p:cNvPr>
          <p:cNvSpPr/>
          <p:nvPr/>
        </p:nvSpPr>
        <p:spPr>
          <a:xfrm>
            <a:off x="1274164" y="5578631"/>
            <a:ext cx="1049565" cy="56962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xmlns="" id="{3ACF3449-F785-4FE7-9DAC-677B61DE2595}"/>
              </a:ext>
            </a:extLst>
          </p:cNvPr>
          <p:cNvSpPr/>
          <p:nvPr/>
        </p:nvSpPr>
        <p:spPr>
          <a:xfrm>
            <a:off x="5766417" y="3043002"/>
            <a:ext cx="1049565" cy="56962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xmlns="" id="{CFA8AE3D-52FC-4104-8F2C-7B367A3521B5}"/>
              </a:ext>
            </a:extLst>
          </p:cNvPr>
          <p:cNvSpPr/>
          <p:nvPr/>
        </p:nvSpPr>
        <p:spPr>
          <a:xfrm>
            <a:off x="3162671" y="3064248"/>
            <a:ext cx="1049565" cy="56962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EDC5431-270C-4242-B97F-051B9FF0C06A}"/>
              </a:ext>
            </a:extLst>
          </p:cNvPr>
          <p:cNvSpPr txBox="1"/>
          <p:nvPr/>
        </p:nvSpPr>
        <p:spPr>
          <a:xfrm>
            <a:off x="779235" y="3129200"/>
            <a:ext cx="1049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박물관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A03354D5-D4AC-49F7-A22D-0339872E3F02}"/>
              </a:ext>
            </a:extLst>
          </p:cNvPr>
          <p:cNvSpPr txBox="1"/>
          <p:nvPr/>
        </p:nvSpPr>
        <p:spPr>
          <a:xfrm>
            <a:off x="3162671" y="3129200"/>
            <a:ext cx="1049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미술관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AFCBCAE-11C2-4562-AC2F-C51D8AEE633E}"/>
              </a:ext>
            </a:extLst>
          </p:cNvPr>
          <p:cNvSpPr txBox="1"/>
          <p:nvPr/>
        </p:nvSpPr>
        <p:spPr>
          <a:xfrm>
            <a:off x="5766417" y="3124208"/>
            <a:ext cx="1049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영화관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0F85617-EE95-44EA-BE7A-60E9643E9B15}"/>
              </a:ext>
            </a:extLst>
          </p:cNvPr>
          <p:cNvSpPr txBox="1"/>
          <p:nvPr/>
        </p:nvSpPr>
        <p:spPr>
          <a:xfrm>
            <a:off x="8349521" y="3124208"/>
            <a:ext cx="9593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공연장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9B811B0A-11AA-4E50-BAA7-CDD62092B662}"/>
              </a:ext>
            </a:extLst>
          </p:cNvPr>
          <p:cNvSpPr txBox="1"/>
          <p:nvPr/>
        </p:nvSpPr>
        <p:spPr>
          <a:xfrm>
            <a:off x="1351600" y="5672593"/>
            <a:ext cx="972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도서관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6CD1767F-8D5F-4D70-B546-F3C734CFA636}"/>
              </a:ext>
            </a:extLst>
          </p:cNvPr>
          <p:cNvSpPr txBox="1"/>
          <p:nvPr/>
        </p:nvSpPr>
        <p:spPr>
          <a:xfrm>
            <a:off x="4594231" y="5672593"/>
            <a:ext cx="972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동물원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5852F40-21E9-4C0C-B080-5B6038626872}"/>
              </a:ext>
            </a:extLst>
          </p:cNvPr>
          <p:cNvSpPr txBox="1"/>
          <p:nvPr/>
        </p:nvSpPr>
        <p:spPr>
          <a:xfrm>
            <a:off x="7389515" y="5672593"/>
            <a:ext cx="1049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야구장</a:t>
            </a:r>
          </a:p>
        </p:txBody>
      </p:sp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69ECB123-7343-4A33-9B97-F20092BBCCA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698941B5-CF90-4CA5-9834-512E230D75AC}"/>
              </a:ext>
            </a:extLst>
          </p:cNvPr>
          <p:cNvSpPr txBox="1">
            <a:spLocks/>
          </p:cNvSpPr>
          <p:nvPr/>
        </p:nvSpPr>
        <p:spPr>
          <a:xfrm>
            <a:off x="464696" y="440268"/>
            <a:ext cx="11058438" cy="196426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en-US" altLang="ko-KR" sz="3600" kern="0" dirty="0"/>
              <a:t>  Quizlet</a:t>
            </a:r>
            <a:r>
              <a:rPr lang="ko-KR" altLang="en-US" sz="3600" kern="0" dirty="0"/>
              <a:t>을 통해 여러 방법으로 어휘를 공부해 봅시다</a:t>
            </a:r>
            <a:r>
              <a:rPr lang="en-US" altLang="ko-KR" sz="3600" kern="0" dirty="0"/>
              <a:t>. </a:t>
            </a:r>
            <a:endParaRPr lang="ko-KR" altLang="en-US" sz="3600" kern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41D687B-8FFC-46AF-B2CA-21F4B4DF3DA4}"/>
              </a:ext>
            </a:extLst>
          </p:cNvPr>
          <p:cNvSpPr txBox="1"/>
          <p:nvPr/>
        </p:nvSpPr>
        <p:spPr>
          <a:xfrm>
            <a:off x="2882329" y="3091199"/>
            <a:ext cx="9398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hlinkClick r:id="rId2"/>
              </a:rPr>
              <a:t>Quizlet 2</a:t>
            </a:r>
            <a:r>
              <a:rPr lang="ko-KR" altLang="en-US" sz="3600" dirty="0">
                <a:hlinkClick r:id="rId2"/>
              </a:rPr>
              <a:t>과 어휘를 클릭하세요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06514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921</TotalTime>
  <Words>1671</Words>
  <Application>Microsoft Office PowerPoint</Application>
  <PresentationFormat>Widescreen</PresentationFormat>
  <Paragraphs>262</Paragraphs>
  <Slides>38</Slides>
  <Notes>35</Notes>
  <HiddenSlides>0</HiddenSlides>
  <MMClips>7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Batang</vt:lpstr>
      <vt:lpstr>Gulim</vt:lpstr>
      <vt:lpstr>맑은 고딕</vt:lpstr>
      <vt:lpstr>Arial</vt:lpstr>
      <vt:lpstr>Calibri</vt:lpstr>
      <vt:lpstr>Times New Roman</vt:lpstr>
      <vt:lpstr>Wingdings</vt:lpstr>
      <vt:lpstr>1_Office Theme</vt:lpstr>
      <vt:lpstr>   재외동포를 위한 한국어 (영어권)   2-1  </vt:lpstr>
      <vt:lpstr>PowerPoint Presentation</vt:lpstr>
      <vt:lpstr>본 수업이 시작되기 전 할 수 있는 활동들입니다.  Warm-up options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75</cp:revision>
  <dcterms:created xsi:type="dcterms:W3CDTF">2020-04-18T22:55:50Z</dcterms:created>
  <dcterms:modified xsi:type="dcterms:W3CDTF">2020-06-26T19:22:25Z</dcterms:modified>
</cp:coreProperties>
</file>